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2" r:id="rId2"/>
    <p:sldId id="284" r:id="rId3"/>
    <p:sldId id="283" r:id="rId4"/>
    <p:sldId id="285" r:id="rId5"/>
    <p:sldId id="286" r:id="rId6"/>
    <p:sldId id="275" r:id="rId7"/>
    <p:sldId id="277" r:id="rId8"/>
    <p:sldId id="279" r:id="rId9"/>
    <p:sldId id="257" r:id="rId10"/>
    <p:sldId id="258" r:id="rId11"/>
    <p:sldId id="281" r:id="rId12"/>
    <p:sldId id="259" r:id="rId13"/>
    <p:sldId id="261" r:id="rId14"/>
    <p:sldId id="271" r:id="rId15"/>
    <p:sldId id="273" r:id="rId16"/>
    <p:sldId id="270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7420-CE6A-495F-8AD0-F89D88E1A851}" type="datetimeFigureOut">
              <a:rPr lang="en-AU" smtClean="0"/>
              <a:pPr/>
              <a:t>12/06/2015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0482-2728-4BF0-8F6E-78D5883725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7420-CE6A-495F-8AD0-F89D88E1A851}" type="datetimeFigureOut">
              <a:rPr lang="en-AU" smtClean="0"/>
              <a:pPr/>
              <a:t>12/06/2015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0482-2728-4BF0-8F6E-78D5883725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7420-CE6A-495F-8AD0-F89D88E1A851}" type="datetimeFigureOut">
              <a:rPr lang="en-AU" smtClean="0"/>
              <a:pPr/>
              <a:t>12/06/2015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0482-2728-4BF0-8F6E-78D5883725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7420-CE6A-495F-8AD0-F89D88E1A851}" type="datetimeFigureOut">
              <a:rPr lang="en-AU" smtClean="0"/>
              <a:pPr/>
              <a:t>12/06/2015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0482-2728-4BF0-8F6E-78D5883725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7420-CE6A-495F-8AD0-F89D88E1A851}" type="datetimeFigureOut">
              <a:rPr lang="en-AU" smtClean="0"/>
              <a:pPr/>
              <a:t>12/06/2015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0482-2728-4BF0-8F6E-78D5883725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7420-CE6A-495F-8AD0-F89D88E1A851}" type="datetimeFigureOut">
              <a:rPr lang="en-AU" smtClean="0"/>
              <a:pPr/>
              <a:t>12/06/2015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0482-2728-4BF0-8F6E-78D5883725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7420-CE6A-495F-8AD0-F89D88E1A851}" type="datetimeFigureOut">
              <a:rPr lang="en-AU" smtClean="0"/>
              <a:pPr/>
              <a:t>12/06/2015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0482-2728-4BF0-8F6E-78D5883725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7420-CE6A-495F-8AD0-F89D88E1A851}" type="datetimeFigureOut">
              <a:rPr lang="en-AU" smtClean="0"/>
              <a:pPr/>
              <a:t>12/06/2015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0482-2728-4BF0-8F6E-78D5883725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7420-CE6A-495F-8AD0-F89D88E1A851}" type="datetimeFigureOut">
              <a:rPr lang="en-AU" smtClean="0"/>
              <a:pPr/>
              <a:t>12/06/2015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0482-2728-4BF0-8F6E-78D5883725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7420-CE6A-495F-8AD0-F89D88E1A851}" type="datetimeFigureOut">
              <a:rPr lang="en-AU" smtClean="0"/>
              <a:pPr/>
              <a:t>12/06/2015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0482-2728-4BF0-8F6E-78D5883725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7420-CE6A-495F-8AD0-F89D88E1A851}" type="datetimeFigureOut">
              <a:rPr lang="en-AU" smtClean="0"/>
              <a:pPr/>
              <a:t>12/06/2015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A20482-2728-4BF0-8F6E-78D5883725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8B7420-CE6A-495F-8AD0-F89D88E1A851}" type="datetimeFigureOut">
              <a:rPr lang="en-AU" smtClean="0"/>
              <a:pPr/>
              <a:t>12/06/2015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A20482-2728-4BF0-8F6E-78D5883725F8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SW Env Trust L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276872"/>
            <a:ext cx="5760640" cy="2304256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“Provenance” in genetics</a:t>
            </a:r>
            <a:endParaRPr lang="en-AU" sz="48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A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Provenance (genetic)-</a:t>
            </a:r>
            <a:r>
              <a:rPr lang="en-A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 place of origin of a collection; area containing a population of a species that is ASSUMED genetically distinct from other populations; usually thought to represent genetic adaptation to local environmental conditions;- ANPC 2009</a:t>
            </a:r>
          </a:p>
          <a:p>
            <a:endParaRPr lang="en-AU" dirty="0"/>
          </a:p>
        </p:txBody>
      </p:sp>
      <p:pic>
        <p:nvPicPr>
          <p:cNvPr id="4" name="Picture 5" descr="seed pods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425"/>
            <a:ext cx="91440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40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Seedbank</a:t>
            </a:r>
            <a:r>
              <a:rPr lang="en-AU" sz="4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Databases are important-</a:t>
            </a:r>
            <a:endParaRPr lang="en-AU" sz="44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7876" y="1935163"/>
            <a:ext cx="5488248" cy="438943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Provenance is Knowledge-</a:t>
            </a:r>
            <a:endParaRPr lang="en-AU" sz="48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A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importance of “provenance” is about knowledge</a:t>
            </a:r>
            <a:r>
              <a:rPr lang="en-A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A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A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knowing where plant seed came from, </a:t>
            </a:r>
          </a:p>
          <a:p>
            <a:pPr>
              <a:buFont typeface="Wingdings" pitchFamily="2" charset="2"/>
              <a:buChar char="§"/>
            </a:pPr>
            <a:r>
              <a:rPr lang="en-A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site, soil and situation it grew in, </a:t>
            </a:r>
          </a:p>
          <a:p>
            <a:pPr>
              <a:buFont typeface="Wingdings" pitchFamily="2" charset="2"/>
              <a:buChar char="§"/>
            </a:pPr>
            <a:r>
              <a:rPr lang="en-A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type and form of the plants, </a:t>
            </a:r>
          </a:p>
          <a:p>
            <a:pPr>
              <a:buFont typeface="Wingdings" pitchFamily="2" charset="2"/>
              <a:buChar char="§"/>
            </a:pPr>
            <a:r>
              <a:rPr lang="en-A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A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 number of plants (&amp; a lot more local info!) is all important to its usefulness and value. Without the knowledge of where seed comes from, it is nowhere near as useful.</a:t>
            </a:r>
          </a:p>
          <a:p>
            <a:endParaRPr lang="en-AU" dirty="0"/>
          </a:p>
        </p:txBody>
      </p:sp>
      <p:pic>
        <p:nvPicPr>
          <p:cNvPr id="4" name="Picture 5" descr="seed pods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89240"/>
            <a:ext cx="91440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BUT-Knowledge is Limited </a:t>
            </a:r>
            <a:endParaRPr lang="en-AU" sz="48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A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However-</a:t>
            </a:r>
            <a:r>
              <a:rPr lang="en-A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knowing the species and</a:t>
            </a:r>
            <a:r>
              <a:rPr lang="en-A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where it came from helps inform its usefulness</a:t>
            </a:r>
          </a:p>
          <a:p>
            <a:pPr>
              <a:buFont typeface="Wingdings" pitchFamily="2" charset="2"/>
              <a:buChar char="§"/>
            </a:pPr>
            <a:r>
              <a:rPr lang="en-A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 it doesn’t well define how genetically representative that seed</a:t>
            </a:r>
            <a:r>
              <a:rPr lang="en-A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 -from the rest of the examples of the species across its range; the “local” population or other seed within a SPA.</a:t>
            </a:r>
          </a:p>
          <a:p>
            <a:pPr>
              <a:buNone/>
            </a:pPr>
            <a:endParaRPr lang="en-AU" dirty="0"/>
          </a:p>
        </p:txBody>
      </p:sp>
      <p:pic>
        <p:nvPicPr>
          <p:cNvPr id="4" name="Picture 5" descr="seed pods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425"/>
            <a:ext cx="91440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Seed Production Areas- </a:t>
            </a:r>
            <a:r>
              <a:rPr lang="en-AU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Representative of what??</a:t>
            </a:r>
            <a:endParaRPr lang="en-AU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IMG_226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1619" y="1935163"/>
            <a:ext cx="658076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Seedbanks</a:t>
            </a:r>
            <a:r>
              <a:rPr lang="en-AU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– a big investment in the genetics of the future</a:t>
            </a:r>
            <a:endParaRPr lang="en-AU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PICT002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495"/>
          <a:stretch>
            <a:fillRect/>
          </a:stretch>
        </p:blipFill>
        <p:spPr bwMode="auto">
          <a:xfrm>
            <a:off x="1475656" y="2060848"/>
            <a:ext cx="5976664" cy="446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4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Value adding in genetic knowledge &amp; understanding</a:t>
            </a:r>
            <a:r>
              <a:rPr lang="en-AU" sz="4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endParaRPr lang="en-AU" sz="48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A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Genetics- where are we up to???</a:t>
            </a:r>
          </a:p>
          <a:p>
            <a:pPr>
              <a:buFont typeface="Wingdings" pitchFamily="2" charset="2"/>
              <a:buChar char="§"/>
            </a:pPr>
            <a:r>
              <a:rPr lang="en-A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Introductions- Linda &amp; Maurizio</a:t>
            </a:r>
          </a:p>
          <a:p>
            <a:pPr>
              <a:buNone/>
            </a:pPr>
            <a:endParaRPr lang="en-A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seed pods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425"/>
            <a:ext cx="91440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D p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204864"/>
            <a:ext cx="8424936" cy="21062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Martin\ANPC\Logos\CSIRO Log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437112"/>
            <a:ext cx="1656184" cy="1440160"/>
          </a:xfrm>
          <a:prstGeom prst="rect">
            <a:avLst/>
          </a:prstGeom>
          <a:noFill/>
        </p:spPr>
      </p:pic>
      <p:pic>
        <p:nvPicPr>
          <p:cNvPr id="1027" name="Picture 3" descr="G:\Martin\ANPC\Logos\LLS logo colour rgb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636912"/>
            <a:ext cx="4896544" cy="1296144"/>
          </a:xfrm>
          <a:prstGeom prst="rect">
            <a:avLst/>
          </a:prstGeom>
          <a:noFill/>
        </p:spPr>
      </p:pic>
      <p:pic>
        <p:nvPicPr>
          <p:cNvPr id="1028" name="Picture 4" descr="G:\Martin\ANPC\Logos\RBG Syd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437112"/>
            <a:ext cx="2376264" cy="1656184"/>
          </a:xfrm>
          <a:prstGeom prst="rect">
            <a:avLst/>
          </a:prstGeom>
          <a:noFill/>
        </p:spPr>
      </p:pic>
      <p:pic>
        <p:nvPicPr>
          <p:cNvPr id="1030" name="Picture 6" descr="G:\Martin\ANPC\Logos\anpc_title_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548680"/>
            <a:ext cx="2592288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3384376"/>
          </a:xfrm>
        </p:spPr>
        <p:txBody>
          <a:bodyPr>
            <a:normAutofit fontScale="90000"/>
          </a:bodyPr>
          <a:lstStyle/>
          <a:p>
            <a:r>
              <a:rPr lang="en-AU" sz="67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Provenance</a:t>
            </a:r>
            <a:r>
              <a:rPr lang="en-AU" sz="6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Issues</a:t>
            </a:r>
            <a:r>
              <a:rPr lang="en-A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A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A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a changing world.</a:t>
            </a:r>
            <a:br>
              <a:rPr lang="en-A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A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A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A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Martin Driver</a:t>
            </a:r>
            <a:r>
              <a:rPr lang="en-A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A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A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A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A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Australian Network for Plant Conservation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anpc_title_logo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5301208"/>
            <a:ext cx="1134480" cy="8877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genda J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88640"/>
            <a:ext cx="5400600" cy="684076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genda J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404664"/>
            <a:ext cx="6408712" cy="741682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altLang="en-US" sz="49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Assumptions-</a:t>
            </a:r>
            <a:r>
              <a:rPr lang="en-AU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 Meet </a:t>
            </a:r>
            <a:r>
              <a:rPr lang="en-AU" altLang="en-US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Vegetation</a:t>
            </a:r>
            <a:r>
              <a:rPr lang="en-AU" altLang="en-US" sz="4000" b="1" dirty="0" smtClean="0">
                <a:solidFill>
                  <a:srgbClr val="FF0000"/>
                </a:solidFill>
              </a:rPr>
              <a:t> </a:t>
            </a:r>
            <a:r>
              <a:rPr lang="en-AU" altLang="en-US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Improvement T</a:t>
            </a:r>
            <a:r>
              <a:rPr lang="en-AU" altLang="en-US" sz="49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argets</a:t>
            </a:r>
            <a:endParaRPr lang="en-US" altLang="en-US" sz="4900" b="1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AU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Quality (increase structural, species &amp; genetic diversity that is </a:t>
            </a:r>
            <a:r>
              <a:rPr lang="en-AU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self-sustaining</a:t>
            </a:r>
            <a:r>
              <a:rPr lang="en-AU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Extent (expand size of existing sites &amp; create appropriate habitat linkages)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Regeneration &amp; Revegetation/Direct Seeding at the gross scale is the most effective means of achieving this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 require increased quality genetic material- i.e. increased amounts of quality, dependable seed</a:t>
            </a:r>
          </a:p>
          <a:p>
            <a:pPr eaLnBrk="1" hangingPunct="1">
              <a:defRPr/>
            </a:pPr>
            <a:endParaRPr lang="en-AU" altLang="en-US" sz="2800" dirty="0" smtClean="0"/>
          </a:p>
          <a:p>
            <a:pPr eaLnBrk="1" hangingPunct="1">
              <a:defRPr/>
            </a:pP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4090987"/>
          </a:xfrm>
        </p:spPr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UNFORTUNATELY-The </a:t>
            </a:r>
            <a:r>
              <a:rPr lang="en-AU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Road to Revegetation is Paved with Good </a:t>
            </a:r>
            <a:r>
              <a:rPr lang="en-AU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Intentions</a:t>
            </a:r>
            <a:r>
              <a:rPr lang="en-US" b="1" dirty="0">
                <a:solidFill>
                  <a:srgbClr val="FF6600"/>
                </a:solidFill>
              </a:rPr>
              <a:t/>
            </a:r>
            <a:br>
              <a:rPr lang="en-US" b="1" dirty="0">
                <a:solidFill>
                  <a:srgbClr val="FF6600"/>
                </a:solidFill>
              </a:rPr>
            </a:b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 rot="10800000" flipV="1">
            <a:off x="539750" y="4037013"/>
            <a:ext cx="8229600" cy="256083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A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Potholed with poor </a:t>
            </a:r>
            <a:r>
              <a:rPr lang="en-A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understanding, process</a:t>
            </a:r>
            <a:r>
              <a:rPr lang="en-A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planning &amp; capacity.</a:t>
            </a:r>
          </a:p>
          <a:p>
            <a:pPr>
              <a:lnSpc>
                <a:spcPct val="80000"/>
              </a:lnSpc>
            </a:pPr>
            <a:endParaRPr lang="en-AU" sz="1800" dirty="0"/>
          </a:p>
        </p:txBody>
      </p:sp>
      <p:pic>
        <p:nvPicPr>
          <p:cNvPr id="10245" name="Picture 5" descr="seed pods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425"/>
            <a:ext cx="91440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en-AU" sz="4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Everyone wants to Plant a Tree!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051050" y="1557338"/>
            <a:ext cx="8229600" cy="452596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A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 with what?</a:t>
            </a:r>
          </a:p>
          <a:p>
            <a:pPr>
              <a:buFont typeface="Wingdings" pitchFamily="2" charset="2"/>
              <a:buChar char="§"/>
            </a:pPr>
            <a:r>
              <a:rPr lang="en-A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Where?</a:t>
            </a:r>
          </a:p>
          <a:p>
            <a:pPr>
              <a:buFont typeface="Wingdings" pitchFamily="2" charset="2"/>
              <a:buChar char="§"/>
            </a:pPr>
            <a:r>
              <a:rPr lang="en-A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How?</a:t>
            </a:r>
          </a:p>
          <a:p>
            <a:pPr>
              <a:buFont typeface="Wingdings" pitchFamily="2" charset="2"/>
              <a:buChar char="§"/>
            </a:pPr>
            <a:r>
              <a:rPr lang="en-A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&amp; where </a:t>
            </a:r>
            <a:r>
              <a:rPr lang="en-A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did/ will </a:t>
            </a:r>
            <a:r>
              <a:rPr lang="en-A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seed come from </a:t>
            </a:r>
            <a:r>
              <a:rPr lang="en-A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anyway!! Provenance is the Key???</a:t>
            </a:r>
            <a:endParaRPr lang="en-A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seed pods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060848"/>
            <a:ext cx="1276350" cy="453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seed pods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97425"/>
            <a:ext cx="91440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4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“Provenance”- </a:t>
            </a:r>
            <a:r>
              <a:rPr lang="en-AU" sz="4800" b="1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whats</a:t>
            </a:r>
            <a:r>
              <a:rPr lang="en-AU" sz="4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in a name anyway?</a:t>
            </a:r>
            <a:endParaRPr lang="en-AU" sz="48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A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Provenance -A </a:t>
            </a:r>
            <a:r>
              <a:rPr lang="en-A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Definition-</a:t>
            </a:r>
            <a:endParaRPr lang="en-A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Oxford</a:t>
            </a:r>
            <a:r>
              <a:rPr lang="en-A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The place of origin or earliest known history of something</a:t>
            </a:r>
          </a:p>
          <a:p>
            <a:pPr>
              <a:buFont typeface="Wingdings" pitchFamily="2" charset="2"/>
              <a:buChar char="§"/>
            </a:pPr>
            <a:r>
              <a:rPr lang="en-A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Free</a:t>
            </a:r>
            <a:r>
              <a:rPr lang="en-A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Place of origin, where something originated</a:t>
            </a:r>
          </a:p>
          <a:p>
            <a:pPr>
              <a:buFont typeface="Wingdings" pitchFamily="2" charset="2"/>
              <a:buChar char="§"/>
            </a:pPr>
            <a:r>
              <a:rPr lang="en-A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Webster</a:t>
            </a:r>
            <a:r>
              <a:rPr lang="en-A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The origin or source of something</a:t>
            </a:r>
          </a:p>
          <a:p>
            <a:pPr>
              <a:buFont typeface="Wingdings" pitchFamily="2" charset="2"/>
              <a:buChar char="§"/>
            </a:pPr>
            <a:r>
              <a:rPr lang="en-A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Origin- French(c1785)</a:t>
            </a:r>
            <a:r>
              <a:rPr lang="en-A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from </a:t>
            </a:r>
            <a:r>
              <a:rPr lang="en-AU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provenir</a:t>
            </a:r>
            <a:r>
              <a:rPr lang="en-A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come forth, from the Latin- pro- forth &amp; venire- to </a:t>
            </a:r>
            <a:r>
              <a:rPr lang="en-A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come</a:t>
            </a:r>
            <a:endParaRPr lang="en-A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seed pods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01208"/>
            <a:ext cx="9144000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2938</TotalTime>
  <Words>390</Words>
  <Application>Microsoft Office PowerPoint</Application>
  <PresentationFormat>On-screen Show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Slide 1</vt:lpstr>
      <vt:lpstr>Slide 2</vt:lpstr>
      <vt:lpstr>Provenance Issues In a changing world.  Martin Driver  Australian Network for Plant Conservation</vt:lpstr>
      <vt:lpstr>Slide 4</vt:lpstr>
      <vt:lpstr>Slide 5</vt:lpstr>
      <vt:lpstr>Assumptions- To Meet Vegetation Improvement Targets</vt:lpstr>
      <vt:lpstr>UNFORTUNATELY-The Road to Revegetation is Paved with Good Intentions </vt:lpstr>
      <vt:lpstr>Everyone wants to Plant a Tree!</vt:lpstr>
      <vt:lpstr>“Provenance”- whats in a name anyway?</vt:lpstr>
      <vt:lpstr>“Provenance” in genetics</vt:lpstr>
      <vt:lpstr>Seedbank Databases are important-</vt:lpstr>
      <vt:lpstr>Provenance is Knowledge-</vt:lpstr>
      <vt:lpstr>BUT-Knowledge is Limited </vt:lpstr>
      <vt:lpstr>Seed Production Areas- Representative of what??</vt:lpstr>
      <vt:lpstr>Seedbanks – a big investment in the genetics of the future</vt:lpstr>
      <vt:lpstr>Value adding in genetic knowledge &amp; understanding -</vt:lpstr>
      <vt:lpstr>Slide 17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PROVENANCE ISSUES In a Changing World</dc:title>
  <dc:creator>Owner</dc:creator>
  <cp:lastModifiedBy>Owner</cp:lastModifiedBy>
  <cp:revision>52</cp:revision>
  <dcterms:created xsi:type="dcterms:W3CDTF">2015-04-15T06:00:32Z</dcterms:created>
  <dcterms:modified xsi:type="dcterms:W3CDTF">2015-06-12T00:04:40Z</dcterms:modified>
</cp:coreProperties>
</file>