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5" r:id="rId2"/>
    <p:sldMasterId id="2147483659" r:id="rId3"/>
  </p:sldMasterIdLst>
  <p:notesMasterIdLst>
    <p:notesMasterId r:id="rId31"/>
  </p:notesMasterIdLst>
  <p:handoutMasterIdLst>
    <p:handoutMasterId r:id="rId32"/>
  </p:handoutMasterIdLst>
  <p:sldIdLst>
    <p:sldId id="404" r:id="rId4"/>
    <p:sldId id="368" r:id="rId5"/>
    <p:sldId id="372" r:id="rId6"/>
    <p:sldId id="403" r:id="rId7"/>
    <p:sldId id="373" r:id="rId8"/>
    <p:sldId id="378" r:id="rId9"/>
    <p:sldId id="379" r:id="rId10"/>
    <p:sldId id="377" r:id="rId11"/>
    <p:sldId id="405" r:id="rId12"/>
    <p:sldId id="376" r:id="rId13"/>
    <p:sldId id="380" r:id="rId14"/>
    <p:sldId id="408" r:id="rId15"/>
    <p:sldId id="382" r:id="rId16"/>
    <p:sldId id="383" r:id="rId17"/>
    <p:sldId id="393" r:id="rId18"/>
    <p:sldId id="391" r:id="rId19"/>
    <p:sldId id="392" r:id="rId20"/>
    <p:sldId id="409" r:id="rId21"/>
    <p:sldId id="384" r:id="rId22"/>
    <p:sldId id="410" r:id="rId23"/>
    <p:sldId id="395" r:id="rId24"/>
    <p:sldId id="396" r:id="rId25"/>
    <p:sldId id="397" r:id="rId26"/>
    <p:sldId id="398" r:id="rId27"/>
    <p:sldId id="399" r:id="rId28"/>
    <p:sldId id="401" r:id="rId29"/>
    <p:sldId id="286" r:id="rId30"/>
  </p:sldIdLst>
  <p:sldSz cx="9144000" cy="6858000" type="screen4x3"/>
  <p:notesSz cx="6805613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9471D"/>
    <a:srgbClr val="4F81BD"/>
    <a:srgbClr val="0056B1"/>
    <a:srgbClr val="CD4200"/>
    <a:srgbClr val="3896EA"/>
    <a:srgbClr val="0075C9"/>
    <a:srgbClr val="FFFFFF"/>
    <a:srgbClr val="EC7D44"/>
    <a:srgbClr val="774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1243" autoAdjust="0"/>
  </p:normalViewPr>
  <p:slideViewPr>
    <p:cSldViewPr snapToGrid="0" snapToObjects="1">
      <p:cViewPr varScale="1">
        <p:scale>
          <a:sx n="45" d="100"/>
          <a:sy n="45" d="100"/>
        </p:scale>
        <p:origin x="1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1938" y="5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40CAEE-7EF5-472F-A1C8-656D1FFF0525}" type="datetimeFigureOut">
              <a:rPr lang="en-AU"/>
              <a:pPr/>
              <a:t>6/06/2019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2ABF3C-CB7E-45A5-A304-A0C2C911207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86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268D533-CF00-408E-896F-C0BAC5EF8032}" type="datetimeFigureOut">
              <a:rPr lang="en-AU" smtClean="0"/>
              <a:pPr/>
              <a:t>6/06/2019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D6D096B-92A8-48CA-982C-A7891E79FD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5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a look at the key things you need to think about when designing a monitoring program for your translocation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talk I’ll weave through a case study on the Wollemi Pine to demonstrate how M&amp;E can be applied</a:t>
            </a:r>
            <a:endParaRPr lang="en-A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08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99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scale could be within site (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plants, microsite, group of plants) or between sites (natural vs translocated)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94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variables = growth and survival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Explanatory variable = light and plant size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43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92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response can be attributed to management if there is a comparison with an unmanaged site (control site)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93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Expenditure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evaluation of cost effectiveness and return on investment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Helps with planning future translocations </a:t>
            </a:r>
          </a:p>
          <a:p>
            <a:pPr lvl="2"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population </a:t>
            </a: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survival rates, fecundity and recruitment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a comparison to translocated site </a:t>
            </a:r>
          </a:p>
          <a:p>
            <a:pPr lvl="3"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 situ population </a:t>
            </a: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as may be needed to supplement translocation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5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 and frequency of monitoring will be guided by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Monitoring question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Species life history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Environment in which the species occurs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186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Flexibility with monitoring enabled picking up presence of pathogen which cause mortality</a:t>
            </a:r>
          </a:p>
          <a:p>
            <a:r>
              <a:rPr lang="en-AU" b="0" dirty="0"/>
              <a:t>Consistency</a:t>
            </a:r>
            <a:r>
              <a:rPr lang="en-AU" b="0" baseline="0" dirty="0"/>
              <a:t> enables samplers to know what to measure – from base to apical meristem</a:t>
            </a:r>
          </a:p>
          <a:p>
            <a:r>
              <a:rPr lang="en-AU" b="0" baseline="0" dirty="0"/>
              <a:t>Evaluation ….of monitoring results ….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98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749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54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(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microclimate, initial size of plants,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</a:t>
            </a:r>
          </a:p>
          <a:p>
            <a:pPr rtl="0"/>
            <a:endParaRPr lang="en-A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 Knowledge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is it the first translocation of the species? –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has is performed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natural environment –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impact on the natural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environment? </a:t>
            </a:r>
          </a:p>
          <a:p>
            <a:pPr rtl="0"/>
            <a:endParaRPr lang="en-A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Species Ecology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improving understanding of biology, life history, &amp; habitat requirements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43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 monitoring: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relevant where there is potential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unexpected problems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Diagnostic monitoring: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change and determine reasons for changes,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is designed to include variables (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mgt intervention type, microclimate, plant size) that can be used to explain success or failure.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the Monitoring question(s)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 aligned with the objectives for the translocation</a:t>
            </a:r>
          </a:p>
          <a:p>
            <a:pPr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 that the Monitoring results should </a:t>
            </a:r>
          </a:p>
          <a:p>
            <a:pPr marL="171450" indent="-171450" rtl="0">
              <a:buFontTx/>
              <a:buChar char="-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an answer</a:t>
            </a:r>
          </a:p>
          <a:p>
            <a:pPr marL="171450" indent="-171450" rtl="0">
              <a:buFontTx/>
              <a:buChar char="-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translocation </a:t>
            </a:r>
          </a:p>
          <a:p>
            <a:pPr marL="171450" indent="-171450" rtl="0">
              <a:buFontTx/>
              <a:buChar char="-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direct management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82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monitoring lots of things poorly, monitor a few things well!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variables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affecting the outcome of the translocation that need to be monitored are </a:t>
            </a:r>
          </a:p>
          <a:p>
            <a:pPr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go through each of these, but first have a look at a Case study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99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64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Ultimately the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responses of the translocated plants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determine whether the translocation is successful or not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should be monitor is determined by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objective or question and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species life history</a:t>
            </a:r>
          </a:p>
          <a:p>
            <a:pPr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often take years or decades for a translocated population to reach the ultimate goal of becoming self-sustaining, </a:t>
            </a:r>
          </a:p>
          <a:p>
            <a:pPr rtl="0"/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</a:t>
            </a:r>
            <a:r>
              <a:rPr lang="en-AU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population attributes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indicate progress towards this goal.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11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67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096B-92A8-48CA-982C-A7891E79FD80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88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54" y="1145888"/>
            <a:ext cx="7487357" cy="1948741"/>
          </a:xfrm>
          <a:prstGeom prst="rect">
            <a:avLst/>
          </a:prstGeom>
        </p:spPr>
        <p:txBody>
          <a:bodyPr vert="horz"/>
          <a:lstStyle>
            <a:lvl1pPr algn="l">
              <a:defRPr sz="4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81756" y="3212308"/>
            <a:ext cx="7486808" cy="2108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900" b="0" i="0">
                <a:solidFill>
                  <a:srgbClr val="3896EA"/>
                </a:solidFill>
                <a:latin typeface="Trebuchet MS"/>
                <a:cs typeface="Trebuchet MS"/>
              </a:defRPr>
            </a:lvl1pPr>
            <a:lvl2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2pPr>
            <a:lvl3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3pPr>
            <a:lvl4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4pPr>
            <a:lvl5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7281" y="652086"/>
            <a:ext cx="7219111" cy="5109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3900" b="1" i="0">
                <a:solidFill>
                  <a:srgbClr val="0056B1"/>
                </a:solidFill>
                <a:latin typeface="Trebuchet MS"/>
                <a:cs typeface="Trebuchet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1007282" y="1258887"/>
            <a:ext cx="7219110" cy="395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0" i="0" kern="0" spc="0">
                <a:solidFill>
                  <a:srgbClr val="0056B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07282" y="1881188"/>
            <a:ext cx="7219110" cy="37734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1900">
                <a:solidFill>
                  <a:srgbClr val="9DA1A3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2pPr>
            <a:lvl3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3pPr>
            <a:lvl4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4pPr>
            <a:lvl5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AMDB-background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7281" y="652086"/>
            <a:ext cx="7219111" cy="5109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3900" b="1" i="0">
                <a:solidFill>
                  <a:srgbClr val="0056B1"/>
                </a:solidFill>
                <a:latin typeface="Trebuchet MS"/>
                <a:cs typeface="Trebuchet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007282" y="1258887"/>
            <a:ext cx="7219110" cy="395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0" i="0" kern="0" spc="0">
                <a:solidFill>
                  <a:srgbClr val="0056B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07282" y="1881188"/>
            <a:ext cx="7219110" cy="37734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1900">
                <a:solidFill>
                  <a:srgbClr val="9DA1A3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2pPr>
            <a:lvl3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3pPr>
            <a:lvl4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4pPr>
            <a:lvl5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9DF35A-745E-7847-94A5-3C4C4C7A7D9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9F9E87-E4E6-D04E-81FE-767E78EC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2194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690938" y="6173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77811-7B09-4671-8BE0-3E6A3934D789}" type="datetimeFigureOut">
              <a:rPr lang="en-AU"/>
              <a:pPr/>
              <a:t>6/06/2019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432800" cy="5889600"/>
          </a:xfrm>
          <a:prstGeom prst="rect">
            <a:avLst/>
          </a:prstGeom>
          <a:solidFill>
            <a:srgbClr val="0075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524" y="5575700"/>
            <a:ext cx="3705450" cy="152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5" y="5911264"/>
            <a:ext cx="5372475" cy="851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75" y="5609150"/>
            <a:ext cx="3238725" cy="1330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200" y="5946306"/>
            <a:ext cx="4142024" cy="65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MDB-background_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55957"/>
            <a:ext cx="3669957" cy="9020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584" y="4936523"/>
            <a:ext cx="3624653" cy="20388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25" y="4936523"/>
            <a:ext cx="2751466" cy="20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11" y="4939534"/>
            <a:ext cx="3092209" cy="2060589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5615" y="1693507"/>
            <a:ext cx="8867256" cy="11760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900" b="1" i="0" kern="1200">
                <a:solidFill>
                  <a:srgbClr val="0056B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b="0" dirty="0">
                <a:solidFill>
                  <a:schemeClr val="bg1"/>
                </a:solidFill>
                <a:latin typeface="Calibri Light" panose="020F0302020204030204" pitchFamily="34" charset="0"/>
              </a:rPr>
              <a:t>Monitoring and Evaluation </a:t>
            </a:r>
            <a:br>
              <a:rPr lang="en-US" sz="5400" b="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br>
              <a:rPr lang="en-AU" sz="5400" b="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2" charset="-128"/>
              </a:rPr>
            </a:br>
            <a:br>
              <a:rPr lang="en-AU" sz="5400" b="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2" charset="-128"/>
              </a:rPr>
            </a:br>
            <a:endParaRPr lang="en-AU" sz="5400" b="0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2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041" y="4937932"/>
            <a:ext cx="2769813" cy="207736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8463D3A-558B-4614-9A77-890028F6E02E}"/>
              </a:ext>
            </a:extLst>
          </p:cNvPr>
          <p:cNvSpPr txBox="1">
            <a:spLocks/>
          </p:cNvSpPr>
          <p:nvPr/>
        </p:nvSpPr>
        <p:spPr>
          <a:xfrm>
            <a:off x="252752" y="3314753"/>
            <a:ext cx="4792938" cy="12549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</a:rPr>
              <a:t>Kylie Moritz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</a:rPr>
              <a:t>Restoration Ecologist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</a:rPr>
              <a:t>Natural Resources SA Murray-Darling Basin</a:t>
            </a:r>
            <a:endParaRPr lang="en-AU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7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26344" y="1065247"/>
            <a:ext cx="6943149" cy="52350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Commonly monitored plant response variables: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Survival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Growth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Flowering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Seed production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Presence of bulbs/tubers/lignotubers/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ramets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/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Survival of plants to first flowering/maturity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Time to first flowering/maturity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Population size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Presence/abundance of second generation </a:t>
            </a:r>
            <a:endParaRPr lang="en-US" sz="20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Survival and growth of second generation to maturity  </a:t>
            </a:r>
            <a:endParaRPr lang="en-US" sz="20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845" y="-24167"/>
            <a:ext cx="2342723" cy="38520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068065" y="4176584"/>
            <a:ext cx="2075935" cy="2084261"/>
            <a:chOff x="3827720" y="4407568"/>
            <a:chExt cx="1643130" cy="17480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060831" y="4705155"/>
              <a:ext cx="1276713" cy="1006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Bradley Hand" charset="0"/>
                  <a:ea typeface="Bradley Hand" charset="0"/>
                  <a:cs typeface="Bradley Hand" charset="0"/>
                </a:rPr>
                <a:t>*</a:t>
              </a:r>
              <a:r>
                <a:rPr lang="en-US" sz="1800" dirty="0" err="1">
                  <a:latin typeface="Bradley Hand" charset="0"/>
                  <a:ea typeface="Bradley Hand" charset="0"/>
                  <a:cs typeface="Bradley Hand" charset="0"/>
                </a:rPr>
                <a:t>Censusing</a:t>
              </a:r>
              <a:r>
                <a:rPr lang="en-US" sz="1800" dirty="0">
                  <a:latin typeface="Bradley Hand" charset="0"/>
                  <a:ea typeface="Bradley Hand" charset="0"/>
                  <a:cs typeface="Bradley Hand" charset="0"/>
                </a:rPr>
                <a:t> all plants = no sampling error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44" y="205569"/>
            <a:ext cx="7219111" cy="510967"/>
          </a:xfrm>
        </p:spPr>
        <p:txBody>
          <a:bodyPr/>
          <a:lstStyle/>
          <a:p>
            <a:r>
              <a:rPr lang="en-AU" dirty="0">
                <a:latin typeface="Calibri Light" panose="020F0302020204030204" pitchFamily="34" charset="0"/>
              </a:rPr>
              <a:t>Translocated Plants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3924" y="3386246"/>
            <a:ext cx="21130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/>
              <a:t>Monitoring height of </a:t>
            </a:r>
            <a:r>
              <a:rPr lang="en-AU" sz="1200" b="1" dirty="0"/>
              <a:t>Grevillea </a:t>
            </a:r>
            <a:r>
              <a:rPr lang="en-AU" sz="1200" b="1" dirty="0" err="1"/>
              <a:t>calliantha</a:t>
            </a:r>
            <a:r>
              <a:rPr lang="en-AU" sz="1200" b="1" dirty="0"/>
              <a:t> </a:t>
            </a:r>
            <a:r>
              <a:rPr lang="en-AU" sz="1200" dirty="0"/>
              <a:t>(photo: R. Dillion) </a:t>
            </a:r>
          </a:p>
        </p:txBody>
      </p:sp>
    </p:spTree>
    <p:extLst>
      <p:ext uri="{BB962C8B-B14F-4D97-AF65-F5344CB8AC3E}">
        <p14:creationId xmlns:p14="http://schemas.microsoft.com/office/powerpoint/2010/main" val="30922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76" y="3973422"/>
            <a:ext cx="4414712" cy="272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1" y="238121"/>
            <a:ext cx="7886700" cy="1325563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9471D"/>
                </a:solidFill>
                <a:latin typeface="Trebuchet MS" panose="020B0603020202020204" pitchFamily="34" charset="0"/>
              </a:rPr>
              <a:t>Wollemi pine case study: </a:t>
            </a:r>
            <a:br>
              <a:rPr lang="en-US" sz="3200" dirty="0">
                <a:solidFill>
                  <a:srgbClr val="39471D"/>
                </a:solidFill>
                <a:latin typeface="Trebuchet MS" panose="020B0603020202020204" pitchFamily="34" charset="0"/>
              </a:rPr>
            </a:br>
            <a:r>
              <a:rPr lang="en-US" sz="2800" dirty="0">
                <a:solidFill>
                  <a:srgbClr val="39471D"/>
                </a:solidFill>
                <a:latin typeface="Trebuchet MS" panose="020B0603020202020204" pitchFamily="34" charset="0"/>
              </a:rPr>
              <a:t>Monitoring the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5" y="1645313"/>
            <a:ext cx="5203320" cy="2122604"/>
          </a:xfrm>
        </p:spPr>
        <p:txBody>
          <a:bodyPr/>
          <a:lstStyle/>
          <a:p>
            <a:r>
              <a:rPr lang="en-US" sz="2000" dirty="0">
                <a:latin typeface="Calibri Light" panose="020F0302020204030204" pitchFamily="34" charset="0"/>
              </a:rPr>
              <a:t>All plants censused</a:t>
            </a:r>
          </a:p>
          <a:p>
            <a:r>
              <a:rPr lang="en-US" sz="2000" dirty="0">
                <a:latin typeface="Calibri Light" panose="020F0302020204030204" pitchFamily="34" charset="0"/>
              </a:rPr>
              <a:t>Plants permanently marked</a:t>
            </a:r>
          </a:p>
          <a:p>
            <a:endParaRPr lang="en-US" sz="2000" dirty="0">
              <a:latin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</a:rPr>
              <a:t>Growth (stem length, number of branches)</a:t>
            </a:r>
          </a:p>
          <a:p>
            <a:r>
              <a:rPr lang="en-US" sz="2000" dirty="0">
                <a:latin typeface="Calibri Light" panose="020F0302020204030204" pitchFamily="34" charset="0"/>
              </a:rPr>
              <a:t>Survival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648" y="8756"/>
            <a:ext cx="2351995" cy="42039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0791" y="4541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6275084" y="1536118"/>
            <a:ext cx="1232348" cy="1334088"/>
            <a:chOff x="3827721" y="4407568"/>
            <a:chExt cx="1643130" cy="17787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1" y="4407568"/>
              <a:ext cx="1643130" cy="17480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20086" y="4626951"/>
              <a:ext cx="1417458" cy="1559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Growth – measure from where to where??.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8" y="3994861"/>
            <a:ext cx="2885633" cy="26576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30220" y="3939322"/>
            <a:ext cx="2594919" cy="29532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769067" y="6125051"/>
            <a:ext cx="23519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i="1" dirty="0"/>
              <a:t>Wollemi pine that has died back and resprouted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88" y="6344718"/>
            <a:ext cx="28856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i="1" dirty="0"/>
              <a:t>Plant tagging system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3859" y="3576287"/>
            <a:ext cx="242325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i="1" dirty="0"/>
              <a:t>Measuring translocated Wollemi pine with a flexible builders tape. </a:t>
            </a:r>
          </a:p>
          <a:p>
            <a:r>
              <a:rPr lang="en-AU" sz="1000" i="1" dirty="0"/>
              <a:t>(Photo: H. Zimmer)</a:t>
            </a:r>
          </a:p>
        </p:txBody>
      </p:sp>
    </p:spTree>
    <p:extLst>
      <p:ext uri="{BB962C8B-B14F-4D97-AF65-F5344CB8AC3E}">
        <p14:creationId xmlns:p14="http://schemas.microsoft.com/office/powerpoint/2010/main" val="79598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070" y="1329118"/>
            <a:ext cx="8673095" cy="2723898"/>
          </a:xfrm>
        </p:spPr>
        <p:txBody>
          <a:bodyPr/>
          <a:lstStyle/>
          <a:p>
            <a:pPr algn="ctr"/>
            <a:r>
              <a:rPr lang="en-US" sz="6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What should be monitored? </a:t>
            </a:r>
            <a:endParaRPr lang="en-US" sz="6600" b="0" u="sng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70" y="5560541"/>
            <a:ext cx="8968930" cy="1297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69200" y="3652617"/>
            <a:ext cx="598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translocated plants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recipient site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management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expenditure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reference population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AU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 situ 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source population</a:t>
            </a:r>
          </a:p>
        </p:txBody>
      </p:sp>
    </p:spTree>
    <p:extLst>
      <p:ext uri="{BB962C8B-B14F-4D97-AF65-F5344CB8AC3E}">
        <p14:creationId xmlns:p14="http://schemas.microsoft.com/office/powerpoint/2010/main" val="257425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838" y="1509067"/>
            <a:ext cx="3084896" cy="42219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388" y="336152"/>
            <a:ext cx="5598750" cy="71185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4F81BD"/>
                </a:solidFill>
                <a:latin typeface="Calibri Light" panose="020F0302020204030204" pitchFamily="34" charset="0"/>
              </a:rPr>
              <a:t>Recipient site</a:t>
            </a:r>
            <a:br>
              <a:rPr lang="en-US" sz="3600" dirty="0">
                <a:solidFill>
                  <a:srgbClr val="4F81BD"/>
                </a:solidFill>
                <a:latin typeface="Calibri Light" panose="020F0302020204030204" pitchFamily="34" charset="0"/>
              </a:rPr>
            </a:br>
            <a:br>
              <a:rPr lang="en-US" sz="3600" dirty="0">
                <a:solidFill>
                  <a:srgbClr val="4F81BD"/>
                </a:solidFill>
                <a:latin typeface="Calibri Light" panose="020F0302020204030204" pitchFamily="34" charset="0"/>
              </a:rPr>
            </a:br>
            <a:endParaRPr lang="en-US" sz="3600" dirty="0">
              <a:solidFill>
                <a:srgbClr val="4F81BD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82388" y="1048004"/>
            <a:ext cx="7794024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Two main reasons:</a:t>
            </a: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Recipient site variables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       Explain response of translocated population 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due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to </a:t>
            </a:r>
            <a:r>
              <a:rPr lang="en-US" sz="2000" b="1" u="sng" dirty="0">
                <a:solidFill>
                  <a:schemeClr val="bg1"/>
                </a:solidFill>
                <a:latin typeface="Calibri Light" panose="020F0302020204030204" pitchFamily="34" charset="0"/>
              </a:rPr>
              <a:t>site variables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	(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ie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diagnostic monitoring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914400" lvl="1" indent="-457200">
              <a:buAutoNum type="arabicPeriod" startAt="2"/>
            </a:pP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Impact on recipient site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       Identify impacts of the translocated population 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o</a:t>
            </a:r>
            <a:r>
              <a:rPr lang="en-US" sz="2000" b="1" u="sng" dirty="0">
                <a:solidFill>
                  <a:schemeClr val="bg1"/>
                </a:solidFill>
                <a:latin typeface="Calibri Light" panose="020F0302020204030204" pitchFamily="34" charset="0"/>
              </a:rPr>
              <a:t>n the recipient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       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site (</a:t>
            </a:r>
            <a:r>
              <a:rPr lang="en-US" sz="20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ie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.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</a:rPr>
              <a:t>surveillance monitoring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0527" y="5575792"/>
            <a:ext cx="298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Data logging station set up at a </a:t>
            </a:r>
            <a:r>
              <a:rPr lang="en-AU" sz="1400" b="1" i="1" dirty="0"/>
              <a:t>Brachyscome </a:t>
            </a:r>
            <a:r>
              <a:rPr lang="en-AU" sz="1400" b="1" i="1" dirty="0" err="1"/>
              <a:t>muelleri</a:t>
            </a:r>
            <a:r>
              <a:rPr lang="en-AU" sz="1400" b="1" i="1" dirty="0"/>
              <a:t> </a:t>
            </a:r>
            <a:r>
              <a:rPr lang="en-AU" sz="1400" i="1" dirty="0"/>
              <a:t>translocation site to monitor climatic conditions. (Photo: M. Jusaitis) </a:t>
            </a:r>
          </a:p>
        </p:txBody>
      </p:sp>
    </p:spTree>
    <p:extLst>
      <p:ext uri="{BB962C8B-B14F-4D97-AF65-F5344CB8AC3E}">
        <p14:creationId xmlns:p14="http://schemas.microsoft.com/office/powerpoint/2010/main" val="240347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295" y="3361764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1404" y="269513"/>
            <a:ext cx="7255807" cy="64183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</a:rPr>
              <a:t>1. Recipient site environmental variables</a:t>
            </a:r>
            <a:b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b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endParaRPr lang="en-US" sz="36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315551" y="1168252"/>
            <a:ext cx="8103477" cy="4810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Commonly monitored environmental variables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Soil, soil moisture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Rainfall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Temperature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Light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Community composition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Disturbances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Guided by your monitoring question: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1F497D"/>
                </a:solidFill>
                <a:latin typeface="Calibri Light" panose="020F0302020204030204" pitchFamily="34" charset="0"/>
              </a:rPr>
              <a:t>ie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rgbClr val="1F497D"/>
                </a:solidFill>
                <a:latin typeface="Calibri Light" panose="020F0302020204030204" pitchFamily="34" charset="0"/>
              </a:rPr>
              <a:t>to what extent is growth correlated with </a:t>
            </a:r>
            <a:r>
              <a:rPr lang="en-US" sz="2000" b="1" i="1" dirty="0">
                <a:solidFill>
                  <a:srgbClr val="1F497D"/>
                </a:solidFill>
                <a:latin typeface="Calibri Light" panose="020F0302020204030204" pitchFamily="34" charset="0"/>
              </a:rPr>
              <a:t>soil moisture</a:t>
            </a:r>
            <a:r>
              <a:rPr lang="en-US" sz="2000" i="1" dirty="0">
                <a:solidFill>
                  <a:srgbClr val="1F497D"/>
                </a:solidFill>
                <a:latin typeface="Calibri Light" panose="020F0302020204030204" pitchFamily="34" charset="0"/>
              </a:rPr>
              <a:t>? 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1F497D"/>
                </a:solidFill>
                <a:latin typeface="Calibri Light" panose="020F0302020204030204" pitchFamily="34" charset="0"/>
              </a:rPr>
              <a:t>(monitor soil moisture)</a:t>
            </a:r>
          </a:p>
          <a:p>
            <a:endParaRPr lang="en-US" sz="2000" dirty="0">
              <a:solidFill>
                <a:srgbClr val="1F497D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24947" y="1246045"/>
            <a:ext cx="2350614" cy="2037927"/>
            <a:chOff x="3827721" y="4407568"/>
            <a:chExt cx="1643130" cy="17480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7721" y="4407568"/>
              <a:ext cx="1643130" cy="17480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20086" y="4626951"/>
              <a:ext cx="1417458" cy="64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PERMANENT marking of quadrats and transects = remove spatial variation with resampling (focus on actual change)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43391" y="4809764"/>
            <a:ext cx="2141465" cy="1816922"/>
            <a:chOff x="3827721" y="4407568"/>
            <a:chExt cx="1643130" cy="17480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7721" y="4407568"/>
              <a:ext cx="1643130" cy="174801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40557" y="4901897"/>
              <a:ext cx="1417458" cy="50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Plan sampling so it is NOT biased: random, stratified random, systematic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5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77" y="292894"/>
            <a:ext cx="8515350" cy="708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2. Impact on recipient site </a:t>
            </a:r>
            <a:b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endParaRPr lang="en-US" sz="2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04" y="1219605"/>
            <a:ext cx="8416496" cy="30103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</a:rPr>
              <a:t>Looking for unexpected problems such as:</a:t>
            </a:r>
          </a:p>
          <a:p>
            <a:pPr marL="0" indent="0">
              <a:buNone/>
            </a:pPr>
            <a:endParaRPr lang="en-US" sz="1200" dirty="0">
              <a:solidFill>
                <a:srgbClr val="1F497D"/>
              </a:solidFill>
            </a:endParaRP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Declines/increases of local species (</a:t>
            </a:r>
            <a:r>
              <a:rPr lang="en-US" sz="2000" dirty="0" err="1">
                <a:solidFill>
                  <a:srgbClr val="1F497D"/>
                </a:solidFill>
              </a:rPr>
              <a:t>ie</a:t>
            </a:r>
            <a:r>
              <a:rPr lang="en-US" sz="2000" dirty="0">
                <a:solidFill>
                  <a:srgbClr val="1F497D"/>
                </a:solidFill>
              </a:rPr>
              <a:t> over shading, competition)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Introduction of weeds/pests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Introduction of pathogens </a:t>
            </a:r>
            <a:r>
              <a:rPr lang="en-US" sz="2000" dirty="0" err="1">
                <a:solidFill>
                  <a:srgbClr val="1F497D"/>
                </a:solidFill>
              </a:rPr>
              <a:t>eg</a:t>
            </a:r>
            <a:r>
              <a:rPr lang="en-US" sz="2000" dirty="0">
                <a:solidFill>
                  <a:srgbClr val="1F497D"/>
                </a:solidFill>
              </a:rPr>
              <a:t>. Phytophthora, Myrtle Rust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Changes to abiotic factors </a:t>
            </a:r>
            <a:r>
              <a:rPr lang="en-US" sz="2000" dirty="0" err="1">
                <a:solidFill>
                  <a:srgbClr val="1F497D"/>
                </a:solidFill>
              </a:rPr>
              <a:t>eg</a:t>
            </a:r>
            <a:r>
              <a:rPr lang="en-US" sz="2000" dirty="0">
                <a:solidFill>
                  <a:srgbClr val="1F497D"/>
                </a:solidFill>
              </a:rPr>
              <a:t>. soil nutrients, soil moisture, sun shade, microclimate, hydrology</a:t>
            </a:r>
          </a:p>
          <a:p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816" y="3806749"/>
            <a:ext cx="3126260" cy="30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5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91" y="136527"/>
            <a:ext cx="7886700" cy="1087156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Wollemi pine case study: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Monitoring the recipient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91" y="1438271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Baseline data</a:t>
            </a:r>
          </a:p>
          <a:p>
            <a:pPr lvl="1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Light availability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Soil nutrients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Phytophthora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Temperature 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Rainfall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Ongoing monitoring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Temperature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Humidity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Soil microbial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22" y="2100649"/>
            <a:ext cx="5003756" cy="292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80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644537" y="4230663"/>
            <a:ext cx="2192616" cy="1791820"/>
            <a:chOff x="3827720" y="4407568"/>
            <a:chExt cx="1643130" cy="174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20086" y="4626951"/>
              <a:ext cx="1417458" cy="129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Bradley Hand" charset="0"/>
                  <a:ea typeface="Bradley Hand" charset="0"/>
                  <a:cs typeface="Bradley Hand" charset="0"/>
                </a:rPr>
                <a:t>Explanatory (x) variables  = </a:t>
              </a:r>
              <a:r>
                <a:rPr lang="en-US" sz="1800" dirty="0">
                  <a:ea typeface="Bradley Hand" charset="0"/>
                  <a:cs typeface="Bradley Hand" charset="0"/>
                </a:rPr>
                <a:t>Light and Plant Size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9784" y="1871203"/>
            <a:ext cx="1807950" cy="1617245"/>
            <a:chOff x="3827720" y="4407568"/>
            <a:chExt cx="1643130" cy="17480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20086" y="4626951"/>
              <a:ext cx="1417458" cy="129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Bradley Hand" charset="0"/>
                  <a:ea typeface="Bradley Hand" charset="0"/>
                  <a:cs typeface="Bradley Hand" charset="0"/>
                </a:rPr>
                <a:t>Response (y) variables  = </a:t>
              </a:r>
              <a:r>
                <a:rPr lang="en-US" sz="1800" dirty="0">
                  <a:ea typeface="Bradley Hand" charset="0"/>
                  <a:cs typeface="Bradley Hand" charset="0"/>
                </a:rPr>
                <a:t>Growth and Survival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78" y="2674338"/>
            <a:ext cx="2450997" cy="2188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1" y="1541252"/>
            <a:ext cx="2840215" cy="2130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002" r="-1"/>
          <a:stretch/>
        </p:blipFill>
        <p:spPr>
          <a:xfrm>
            <a:off x="652321" y="3846066"/>
            <a:ext cx="2885262" cy="27638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Rectangle 15"/>
          <p:cNvSpPr/>
          <p:nvPr/>
        </p:nvSpPr>
        <p:spPr>
          <a:xfrm>
            <a:off x="243398" y="247602"/>
            <a:ext cx="4690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Wollemi pine case study: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77341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070" y="928719"/>
            <a:ext cx="8673095" cy="2723898"/>
          </a:xfrm>
        </p:spPr>
        <p:txBody>
          <a:bodyPr/>
          <a:lstStyle/>
          <a:p>
            <a:pPr algn="ctr"/>
            <a:r>
              <a:rPr lang="en-US" sz="6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What should be monitored? </a:t>
            </a:r>
            <a:endParaRPr lang="en-US" sz="6600" b="0" u="sng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70" y="5560541"/>
            <a:ext cx="8968930" cy="1297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69200" y="3261521"/>
            <a:ext cx="598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translocated plants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recipient site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management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expenditure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reference population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AU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 situ 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source population</a:t>
            </a:r>
          </a:p>
        </p:txBody>
      </p:sp>
    </p:spTree>
    <p:extLst>
      <p:ext uri="{BB962C8B-B14F-4D97-AF65-F5344CB8AC3E}">
        <p14:creationId xmlns:p14="http://schemas.microsoft.com/office/powerpoint/2010/main" val="113808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5352" y="251811"/>
            <a:ext cx="8180173" cy="659546"/>
          </a:xfrm>
        </p:spPr>
        <p:txBody>
          <a:bodyPr/>
          <a:lstStyle/>
          <a:p>
            <a:r>
              <a:rPr lang="en-US" sz="3600" dirty="0">
                <a:solidFill>
                  <a:srgbClr val="4F81BD"/>
                </a:solidFill>
                <a:latin typeface="Calibri Light" panose="020F0302020204030204" pitchFamily="34" charset="0"/>
              </a:rPr>
              <a:t>Management and other controlled variables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2613379" y="1163175"/>
            <a:ext cx="5132896" cy="5167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Explaining changes in plant population  - according to management (incorporate into design)</a:t>
            </a:r>
          </a:p>
          <a:p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Common management actions: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Fencing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Watering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Weeding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Burning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Fertiliser addition</a:t>
            </a:r>
          </a:p>
          <a:p>
            <a:pPr marL="457200" lvl="1" indent="0">
              <a:buNone/>
            </a:pPr>
            <a:endParaRPr lang="en-US" sz="18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Other controlled variables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Planting technique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Propagule type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Plant supplier</a:t>
            </a:r>
          </a:p>
          <a:p>
            <a:pPr lvl="1"/>
            <a:r>
              <a:rPr lang="en-US" sz="1800" dirty="0">
                <a:solidFill>
                  <a:srgbClr val="1F497D"/>
                </a:solidFill>
                <a:latin typeface="Calibri Light" panose="020F0302020204030204" pitchFamily="34" charset="0"/>
              </a:rPr>
              <a:t>Plant pre-treatment</a:t>
            </a:r>
          </a:p>
          <a:p>
            <a:endParaRPr lang="en-US" sz="1800" dirty="0">
              <a:solidFill>
                <a:srgbClr val="1F497D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3" y="1517835"/>
            <a:ext cx="2527802" cy="480043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66831" y="1626609"/>
            <a:ext cx="1959372" cy="1911652"/>
            <a:chOff x="3827721" y="4407568"/>
            <a:chExt cx="1643130" cy="17480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1" y="4407568"/>
              <a:ext cx="1643130" cy="17480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28005" y="4854983"/>
              <a:ext cx="1417458" cy="47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Use CONTROLS  to confidently attribute changes to management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70148" y="4253513"/>
            <a:ext cx="2156055" cy="1842332"/>
            <a:chOff x="3827721" y="4407568"/>
            <a:chExt cx="1643130" cy="17480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1" y="4407568"/>
              <a:ext cx="1643130" cy="174801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35869" y="4624529"/>
              <a:ext cx="1490983" cy="1314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Bradley Hand" charset="0"/>
                <a:ea typeface="Bradley Hand" charset="0"/>
                <a:cs typeface="Bradley Hand" charset="0"/>
              </a:endParaRPr>
            </a:p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Experimental design – vary factor of interest, hold all others constant –where possible!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3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205482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352" y="344487"/>
            <a:ext cx="4436566" cy="798513"/>
          </a:xfrm>
        </p:spPr>
        <p:txBody>
          <a:bodyPr/>
          <a:lstStyle/>
          <a:p>
            <a:r>
              <a:rPr lang="en-US" sz="3600" dirty="0">
                <a:solidFill>
                  <a:srgbClr val="4F81BD"/>
                </a:solidFill>
                <a:latin typeface="Calibri Light" panose="020F0302020204030204" pitchFamily="34" charset="0"/>
              </a:rPr>
              <a:t>Why monitor?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135" y="1593099"/>
            <a:ext cx="4195865" cy="41722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83352" y="1112109"/>
            <a:ext cx="4664783" cy="5023017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Find out what’s going on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Evaluate success/failure </a:t>
            </a:r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</a:rPr>
              <a:t>and find out why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What conditions lead to success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Refine management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Knowledge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Species ecology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Reporting  –  investment and resource use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F497D"/>
                </a:solidFill>
                <a:latin typeface="Calibri Light" panose="020F0302020204030204" pitchFamily="34" charset="0"/>
              </a:rPr>
              <a:t>Permit may require monitoring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solidFill>
                <a:srgbClr val="1F497D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459" y="5069479"/>
            <a:ext cx="40128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i="1" dirty="0"/>
              <a:t>Monitoring direct-seeded translocation of </a:t>
            </a:r>
            <a:r>
              <a:rPr lang="en-AU" sz="1200" b="1" i="1" dirty="0"/>
              <a:t>Veronica </a:t>
            </a:r>
            <a:r>
              <a:rPr lang="en-AU" sz="1200" b="1" i="1" dirty="0" err="1"/>
              <a:t>parnkallian</a:t>
            </a:r>
            <a:r>
              <a:rPr lang="en-AU" sz="1200" i="1" dirty="0" err="1"/>
              <a:t>a</a:t>
            </a:r>
            <a:r>
              <a:rPr lang="en-AU" sz="1200" i="1" dirty="0"/>
              <a:t> following a prescribed burn. </a:t>
            </a:r>
          </a:p>
          <a:p>
            <a:r>
              <a:rPr lang="en-AU" sz="1200" i="1" dirty="0"/>
              <a:t>(Photo: M Jusaitis)</a:t>
            </a:r>
          </a:p>
        </p:txBody>
      </p:sp>
    </p:spTree>
    <p:extLst>
      <p:ext uri="{BB962C8B-B14F-4D97-AF65-F5344CB8AC3E}">
        <p14:creationId xmlns:p14="http://schemas.microsoft.com/office/powerpoint/2010/main" val="403378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070" y="611417"/>
            <a:ext cx="8673095" cy="2723898"/>
          </a:xfrm>
        </p:spPr>
        <p:txBody>
          <a:bodyPr/>
          <a:lstStyle/>
          <a:p>
            <a:pPr algn="ctr"/>
            <a:r>
              <a:rPr lang="en-US" sz="6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What should be monitored? </a:t>
            </a:r>
            <a:endParaRPr lang="en-US" sz="6600" b="0" u="sng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70" y="5560541"/>
            <a:ext cx="8968930" cy="1297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69200" y="3261521"/>
            <a:ext cx="598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translocated plants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recipient site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management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expenditure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reference population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the </a:t>
            </a:r>
            <a:r>
              <a:rPr lang="en-AU" b="1" i="1" dirty="0">
                <a:solidFill>
                  <a:srgbClr val="1F497D"/>
                </a:solidFill>
                <a:latin typeface="Calibri Light" panose="020F0302020204030204" pitchFamily="34" charset="0"/>
              </a:rPr>
              <a:t>ex situ </a:t>
            </a: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source population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2506" y="2992793"/>
            <a:ext cx="2835659" cy="2567748"/>
            <a:chOff x="5899150" y="2753300"/>
            <a:chExt cx="3780879" cy="3423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9151" y="2753300"/>
              <a:ext cx="3780878" cy="26028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9150" y="5356116"/>
              <a:ext cx="3780879" cy="82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04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73" y="174672"/>
            <a:ext cx="7886700" cy="82290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F81BD"/>
                </a:solidFill>
                <a:latin typeface="Calibri Light" panose="020F0302020204030204" pitchFamily="34" charset="0"/>
              </a:rPr>
              <a:t>Timing and duration of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31" y="972969"/>
            <a:ext cx="4829506" cy="544210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Timing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Species life history is key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perennial, ephemeral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flowers, fruits, </a:t>
            </a:r>
            <a:r>
              <a:rPr lang="en-US" sz="20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etc</a:t>
            </a:r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914400" lvl="2" indent="0">
              <a:buNone/>
            </a:pPr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Frequency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Depends on variation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plant survival and growth (months, years)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temperature (daily)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soil (years?)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plant composition (months, years)</a:t>
            </a:r>
          </a:p>
          <a:p>
            <a:pPr lvl="2"/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Duration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Until objectives are met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416" y="2013882"/>
            <a:ext cx="3135257" cy="30699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709243" y="620987"/>
            <a:ext cx="2434757" cy="1915349"/>
            <a:chOff x="3827720" y="4407568"/>
            <a:chExt cx="1643130" cy="174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74011" y="4730678"/>
              <a:ext cx="1217448" cy="106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For ephemeral species, disturbance responders </a:t>
              </a:r>
              <a:r>
                <a:rPr lang="is-IS" sz="1400" dirty="0">
                  <a:latin typeface="Bradley Hand" charset="0"/>
                  <a:ea typeface="Bradley Hand" charset="0"/>
                  <a:cs typeface="Bradley Hand" charset="0"/>
                </a:rPr>
                <a:t>…</a:t>
              </a:r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 Must compare “like with like”.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3575" y="5000839"/>
            <a:ext cx="2175437" cy="1772843"/>
            <a:chOff x="3827720" y="4407568"/>
            <a:chExt cx="1643130" cy="17480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12919" y="4759246"/>
              <a:ext cx="1417458" cy="94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Rule of thumb: Monitor several times in first year, then annually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30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25" y="339348"/>
            <a:ext cx="7886700" cy="132556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Wollemi pine case study: 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Timing of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80575"/>
            <a:ext cx="4883838" cy="327189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Timing 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Wollemi pine is perennial and easy to identify (can monitor any time of year)</a:t>
            </a:r>
          </a:p>
          <a:p>
            <a:pPr lvl="1"/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Frequency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Four visits in 6 months post planting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Annual visits in February</a:t>
            </a:r>
          </a:p>
          <a:p>
            <a:pPr lvl="1"/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Duration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Ongoing (until objectives are met)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488" y="1164375"/>
            <a:ext cx="3002862" cy="225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888" y="3581625"/>
            <a:ext cx="3191462" cy="21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33" y="330202"/>
            <a:ext cx="7886700" cy="74929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F81BD"/>
                </a:solidFill>
                <a:latin typeface="Calibri Light" panose="020F0302020204030204" pitchFamily="34" charset="0"/>
              </a:rPr>
              <a:t>Flexibility and continuous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75" y="1425631"/>
            <a:ext cx="6556568" cy="41349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Monitoring methods should be consistent from year to year</a:t>
            </a:r>
          </a:p>
          <a:p>
            <a:pPr lvl="2"/>
            <a:r>
              <a:rPr lang="en-US" sz="21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Proforma</a:t>
            </a:r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 data sheets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Clear instructions (what to measure) </a:t>
            </a:r>
          </a:p>
          <a:p>
            <a:pPr lvl="2"/>
            <a:r>
              <a:rPr lang="en-US" sz="2100" i="1" dirty="0">
                <a:solidFill>
                  <a:srgbClr val="002060"/>
                </a:solidFill>
                <a:latin typeface="Calibri Light" panose="020F0302020204030204" pitchFamily="34" charset="0"/>
              </a:rPr>
              <a:t>Staff change</a:t>
            </a:r>
          </a:p>
          <a:p>
            <a:pPr lvl="2"/>
            <a:endParaRPr lang="en-US" sz="18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</a:rPr>
              <a:t>Sometimes additions will be required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New observations (surveillance)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Events </a:t>
            </a:r>
            <a:r>
              <a:rPr lang="en-US" sz="2100" dirty="0" err="1">
                <a:solidFill>
                  <a:srgbClr val="002060"/>
                </a:solidFill>
                <a:latin typeface="Calibri Light" panose="020F0302020204030204" pitchFamily="34" charset="0"/>
              </a:rPr>
              <a:t>ie</a:t>
            </a:r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 fire or flood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  <a:latin typeface="Calibri Light" panose="020F0302020204030204" pitchFamily="34" charset="0"/>
              </a:rPr>
              <a:t>Additional objectives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63861" y="1962208"/>
            <a:ext cx="1807950" cy="1617245"/>
            <a:chOff x="3827720" y="4407568"/>
            <a:chExt cx="1643130" cy="17480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720" y="4407568"/>
              <a:ext cx="1643130" cy="17480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74204" y="4765946"/>
              <a:ext cx="1150162" cy="103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radley Hand" charset="0"/>
                  <a:ea typeface="Bradley Hand" charset="0"/>
                  <a:cs typeface="Bradley Hand" charset="0"/>
                </a:rPr>
                <a:t>Enter data asap to identify problems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671" y="4229101"/>
            <a:ext cx="3616299" cy="216689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6325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037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F81BD"/>
                </a:solidFill>
                <a:latin typeface="Calibri Light" panose="020F0302020204030204" pitchFamily="34" charset="0"/>
              </a:rPr>
              <a:t>Evaluation and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300162"/>
            <a:ext cx="8047517" cy="398852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Evaluation  - is straightforward with clear goals/objectives/questions and robust monitoring design</a:t>
            </a:r>
          </a:p>
          <a:p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Ask, do the monitoring results</a:t>
            </a:r>
            <a:endParaRPr lang="is-I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a</a:t>
            </a:r>
            <a:r>
              <a:rPr lang="is-I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nswer the monitoring questions?</a:t>
            </a:r>
          </a:p>
          <a:p>
            <a:pPr lvl="1"/>
            <a:r>
              <a:rPr lang="is-I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trigger any management actions?</a:t>
            </a:r>
          </a:p>
          <a:p>
            <a:pPr lvl="1"/>
            <a:r>
              <a:rPr lang="is-I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have an explanation</a:t>
            </a: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, or is further investigation required?</a:t>
            </a:r>
          </a:p>
          <a:p>
            <a:pPr lvl="1"/>
            <a:r>
              <a:rPr lang="is-I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lead to recommendations for future translocations?</a:t>
            </a:r>
            <a:endParaRPr lang="en-U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89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5829300"/>
            <a:ext cx="9029700" cy="105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11006"/>
            <a:ext cx="7886700" cy="132556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Wollemi pine case study: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Flexibility &amp; continuous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29247"/>
            <a:ext cx="6459220" cy="491379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Flexibility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Observations - Grey-black discolouration of branches – </a:t>
            </a:r>
            <a:r>
              <a:rPr lang="en-US" sz="2000" i="1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Botreyosphareia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 mortality (unexpected!)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Consistency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Stem length cf. height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Measuring from base to apical meristem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Evaluation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Survival increases with light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Larger plants survived better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Most important factor –supplier/initial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     plant condition (not planned!)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124" y="3561408"/>
            <a:ext cx="3425013" cy="2170783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083" y="1131094"/>
            <a:ext cx="2041499" cy="25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4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1748"/>
            <a:ext cx="7886700" cy="69903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F81BD"/>
                </a:solidFill>
                <a:latin typeface="Calibri Light" panose="020F0302020204030204" pitchFamily="34" charset="0"/>
              </a:rPr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84" y="1341076"/>
            <a:ext cx="6594096" cy="5026386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Document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 what you’re trying to achieve (goals, objectives)</a:t>
            </a:r>
          </a:p>
          <a:p>
            <a:endParaRPr lang="en-US" sz="16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Give yourself the best chance to</a:t>
            </a:r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explain 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the results (explanatory variables – management, environment)</a:t>
            </a:r>
          </a:p>
          <a:p>
            <a:endParaRPr lang="en-US" sz="16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Permanently tag and 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census 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all plants</a:t>
            </a:r>
          </a:p>
          <a:p>
            <a:pPr marL="0" indent="0">
              <a:buNone/>
            </a:pPr>
            <a:endParaRPr lang="en-US" sz="16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Monitor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 frequently</a:t>
            </a:r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in year one, and then 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annually</a:t>
            </a:r>
          </a:p>
          <a:p>
            <a:pPr marL="0" indent="0">
              <a:buNone/>
            </a:pPr>
            <a:endParaRPr lang="en-US" sz="1600" b="1" u="sng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Compare like with like</a:t>
            </a:r>
          </a:p>
          <a:p>
            <a:endParaRPr lang="en-US" sz="16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Be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 clear 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on what you’re measuring, but look out for </a:t>
            </a:r>
            <a:r>
              <a:rPr lang="en-US" sz="2000" b="1" u="sng" dirty="0">
                <a:solidFill>
                  <a:srgbClr val="1F497D"/>
                </a:solidFill>
                <a:latin typeface="Calibri Light" panose="020F0302020204030204" pitchFamily="34" charset="0"/>
              </a:rPr>
              <a:t>surprises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763" y="1830129"/>
            <a:ext cx="2386587" cy="35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" y="56864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5838825"/>
            <a:ext cx="9029700" cy="10572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9292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1008063" y="2128838"/>
            <a:ext cx="7218362" cy="24717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>
              <a:ea typeface="ＭＳ Ｐゴシック" pitchFamily="2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>
              <a:ea typeface="ＭＳ Ｐゴシック" pitchFamily="2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089"/>
            <a:ext cx="9215120" cy="5974689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315310" y="443135"/>
            <a:ext cx="7911115" cy="5111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>
                <a:solidFill>
                  <a:schemeClr val="bg1"/>
                </a:solidFill>
                <a:latin typeface="Trebuchet MS" pitchFamily="34" charset="0"/>
                <a:ea typeface="ＭＳ Ｐゴシック" pitchFamily="2" charset="-128"/>
              </a:rPr>
              <a:t>Thank you &amp; Acknowledgements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645" y="1655775"/>
            <a:ext cx="5500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Heidi Zimmer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Lucy Commander</a:t>
            </a:r>
          </a:p>
          <a:p>
            <a:r>
              <a:rPr lang="en-A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20" y="5949632"/>
            <a:ext cx="3576320" cy="69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04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2376" y="344487"/>
            <a:ext cx="4019550" cy="879195"/>
          </a:xfrm>
        </p:spPr>
        <p:txBody>
          <a:bodyPr/>
          <a:lstStyle/>
          <a:p>
            <a:r>
              <a:rPr lang="en-US" sz="3600" dirty="0">
                <a:solidFill>
                  <a:srgbClr val="4F81BD"/>
                </a:solidFill>
                <a:latin typeface="Calibri Light" panose="020F0302020204030204" pitchFamily="34" charset="0"/>
              </a:rPr>
              <a:t>Monitoring types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12376" y="1655048"/>
            <a:ext cx="6212822" cy="2659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</a:rPr>
              <a:t>Surveillance monitoring: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monitor for changes (or problems)</a:t>
            </a:r>
          </a:p>
          <a:p>
            <a:pPr marL="0" indent="0">
              <a:buNone/>
            </a:pPr>
            <a:endParaRPr lang="en-US" sz="20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</a:rPr>
              <a:t>Diagnostic monitoring:</a:t>
            </a: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monitor change and determine reasons for changes success or problems </a:t>
            </a:r>
          </a:p>
          <a:p>
            <a:pPr marL="0" indent="0">
              <a:buNone/>
            </a:pPr>
            <a:endParaRPr lang="en-US" sz="1200" dirty="0">
              <a:solidFill>
                <a:srgbClr val="1F497D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monitoring is designed to include explanatory variables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79193" y="2793194"/>
            <a:ext cx="5202952" cy="29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2375" y="325100"/>
            <a:ext cx="6931399" cy="841376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</a:rPr>
              <a:t>Set monitoring question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01164" y="975248"/>
            <a:ext cx="7762876" cy="880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From your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Goals &amp;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sym typeface="Wingdings"/>
              </a:rPr>
              <a:t>Objectives 		</a:t>
            </a:r>
          </a:p>
          <a:p>
            <a:pPr lvl="1"/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sym typeface="Wingdings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76" y="1888744"/>
            <a:ext cx="832532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  <a:sym typeface="Wingdings"/>
              </a:rPr>
              <a:t>Example:</a:t>
            </a:r>
          </a:p>
          <a:p>
            <a:pPr lvl="1"/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  <a:sym typeface="Wingdings"/>
              </a:rPr>
              <a:t>Goal			</a:t>
            </a:r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</a:rPr>
              <a:t>Create a self-sustaining population</a:t>
            </a:r>
          </a:p>
          <a:p>
            <a:pPr lvl="1"/>
            <a:endParaRPr lang="en-US" sz="1000" dirty="0">
              <a:solidFill>
                <a:srgbClr val="CD42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</a:rPr>
              <a:t>Objective 		90% survival rate of plants at 1 year post-planting</a:t>
            </a:r>
          </a:p>
          <a:p>
            <a:pPr lvl="1"/>
            <a:endParaRPr lang="en-US" sz="1000" dirty="0">
              <a:solidFill>
                <a:srgbClr val="CD42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</a:rPr>
              <a:t>Question		What is the survival rate of plants at one year post-</a:t>
            </a:r>
          </a:p>
          <a:p>
            <a:pPr lvl="1"/>
            <a:r>
              <a:rPr lang="en-US" sz="2000" dirty="0">
                <a:solidFill>
                  <a:srgbClr val="CD4200"/>
                </a:solidFill>
                <a:latin typeface="Calibri Light" panose="020F0302020204030204" pitchFamily="34" charset="0"/>
              </a:rPr>
              <a:t>                                planting?</a:t>
            </a:r>
          </a:p>
          <a:p>
            <a:pPr lvl="1"/>
            <a:endParaRPr lang="en-US" sz="2000" dirty="0">
              <a:solidFill>
                <a:srgbClr val="CD42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798282" y="3851033"/>
            <a:ext cx="5345718" cy="30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" y="3188913"/>
            <a:ext cx="8435789" cy="3496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2375" y="325100"/>
            <a:ext cx="6931399" cy="841376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</a:rPr>
              <a:t>What should be monitored?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190" y="3735636"/>
            <a:ext cx="4693254" cy="263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28" y="3735628"/>
            <a:ext cx="4693255" cy="2639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375" y="1166476"/>
            <a:ext cx="7822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>
                <a:solidFill>
                  <a:srgbClr val="1F497D"/>
                </a:solidFill>
                <a:latin typeface="Calibri Light" panose="020F0302020204030204" pitchFamily="34" charset="0"/>
              </a:rPr>
              <a:t>Main variables</a:t>
            </a: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 affecting outcome of the translocation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translocated plants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recipient site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management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expenditure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reference population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the </a:t>
            </a:r>
            <a:r>
              <a:rPr lang="en-AU" sz="2000" i="1" dirty="0">
                <a:solidFill>
                  <a:srgbClr val="1F497D"/>
                </a:solidFill>
                <a:latin typeface="Calibri Light" panose="020F0302020204030204" pitchFamily="34" charset="0"/>
              </a:rPr>
              <a:t>ex situ </a:t>
            </a:r>
            <a:r>
              <a:rPr lang="en-AU" sz="2000" dirty="0">
                <a:solidFill>
                  <a:srgbClr val="1F497D"/>
                </a:solidFill>
                <a:latin typeface="Calibri Light" panose="020F0302020204030204" pitchFamily="34" charset="0"/>
              </a:rPr>
              <a:t>source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1630" y="6365492"/>
            <a:ext cx="5008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Measuring the tuber of </a:t>
            </a:r>
            <a:r>
              <a:rPr lang="en-AU" sz="1400" i="1" dirty="0"/>
              <a:t>Thelymitra epipactoid</a:t>
            </a:r>
            <a:r>
              <a:rPr lang="en-AU" sz="1400" dirty="0"/>
              <a:t>es before planting </a:t>
            </a:r>
          </a:p>
        </p:txBody>
      </p:sp>
    </p:spTree>
    <p:extLst>
      <p:ext uri="{BB962C8B-B14F-4D97-AF65-F5344CB8AC3E}">
        <p14:creationId xmlns:p14="http://schemas.microsoft.com/office/powerpoint/2010/main" val="25103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2" y="257107"/>
            <a:ext cx="8150132" cy="105268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  <a:t>Wollemi pine case study:</a:t>
            </a:r>
            <a:b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</a:br>
            <a:r>
              <a:rPr lang="en-US" sz="2800" dirty="0">
                <a:solidFill>
                  <a:srgbClr val="39471D"/>
                </a:solidFill>
                <a:latin typeface="Calibri Light" panose="020F0302020204030204" pitchFamily="34" charset="0"/>
              </a:rPr>
              <a:t>Planting/monitoring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26" y="1529155"/>
            <a:ext cx="8295539" cy="19248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August 2012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191 plants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30 “light gaps” (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creekline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to woodland)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6-7 plants in each gap, varying plant size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18" y="3256231"/>
            <a:ext cx="5807563" cy="36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2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" y="417236"/>
            <a:ext cx="5955957" cy="123856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  <a:t>Wollemi pine case study:</a:t>
            </a:r>
            <a:b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</a:br>
            <a: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rgbClr val="39471D"/>
                </a:solidFill>
                <a:latin typeface="Calibri Light" panose="020F0302020204030204" pitchFamily="34" charset="0"/>
              </a:rPr>
              <a:t>Variables</a:t>
            </a:r>
            <a:b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</a:br>
            <a:endParaRPr lang="en-US" sz="3600" b="1" dirty="0">
              <a:solidFill>
                <a:srgbClr val="39471D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2021056"/>
            <a:ext cx="5130225" cy="378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Management (all plants)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Watering at planting &amp; at one month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Caged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Other variables (incorporated into design)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Plant supplier/ Plant size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347" y="1042547"/>
            <a:ext cx="3735544" cy="2703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14" y="3774367"/>
            <a:ext cx="3662031" cy="27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45023"/>
            <a:ext cx="6543675" cy="109537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39471D"/>
                </a:solidFill>
                <a:latin typeface="Calibri Light" panose="020F0302020204030204" pitchFamily="34" charset="0"/>
              </a:rPr>
              <a:t>Wollemi pine case study: </a:t>
            </a:r>
            <a:b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</a:br>
            <a:r>
              <a:rPr lang="en-US" sz="2800" dirty="0">
                <a:solidFill>
                  <a:srgbClr val="39471D"/>
                </a:solidFill>
                <a:latin typeface="Calibri Light" panose="020F0302020204030204" pitchFamily="34" charset="0"/>
              </a:rPr>
              <a:t>Monitoring</a:t>
            </a:r>
            <a:r>
              <a:rPr lang="en-US" sz="3600" dirty="0">
                <a:solidFill>
                  <a:srgbClr val="39471D"/>
                </a:solidFill>
                <a:latin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rgbClr val="39471D"/>
                </a:solidFill>
                <a:latin typeface="Calibri Light" panose="020F03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83433"/>
            <a:ext cx="5162214" cy="339948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How does growth (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stem length, branch number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 and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survival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of translocated Wollemi pines vary along a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light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gradient?</a:t>
            </a:r>
          </a:p>
          <a:p>
            <a:pPr marL="385763" indent="-385763">
              <a:buFont typeface="+mj-lt"/>
              <a:buAutoNum type="arabicPeriod"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How does the effect of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light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on Wollemi pine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growth and survival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vary with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plant size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25953"/>
            <a:ext cx="9144000" cy="12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64" y="1534265"/>
            <a:ext cx="3498328" cy="52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070" y="1329118"/>
            <a:ext cx="8673095" cy="2723898"/>
          </a:xfrm>
        </p:spPr>
        <p:txBody>
          <a:bodyPr/>
          <a:lstStyle/>
          <a:p>
            <a:pPr algn="ctr"/>
            <a:r>
              <a:rPr lang="en-US" sz="6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What should be monitored? </a:t>
            </a:r>
            <a:endParaRPr lang="en-US" sz="6600" b="0" u="sng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070" y="5560541"/>
            <a:ext cx="8968930" cy="1297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669200" y="3652617"/>
            <a:ext cx="598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497D"/>
                </a:solidFill>
                <a:latin typeface="Calibri Light" panose="020F0302020204030204" pitchFamily="34" charset="0"/>
              </a:rPr>
              <a:t>translocated plants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recipient site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management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expenditure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reference population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AU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ex situ </a:t>
            </a:r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source population</a:t>
            </a:r>
          </a:p>
        </p:txBody>
      </p:sp>
    </p:spTree>
    <p:extLst>
      <p:ext uri="{BB962C8B-B14F-4D97-AF65-F5344CB8AC3E}">
        <p14:creationId xmlns:p14="http://schemas.microsoft.com/office/powerpoint/2010/main" val="2178013521"/>
      </p:ext>
    </p:extLst>
  </p:cSld>
  <p:clrMapOvr>
    <a:masterClrMapping/>
  </p:clrMapOvr>
</p:sld>
</file>

<file path=ppt/theme/theme1.xml><?xml version="1.0" encoding="utf-8"?>
<a:theme xmlns:a="http://schemas.openxmlformats.org/drawingml/2006/main" name="SAMDB PowerPoint Template November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MLR PP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SAMDB PowerPoint Template November 2013</Template>
  <TotalTime>2555</TotalTime>
  <Words>1488</Words>
  <Application>Microsoft Office PowerPoint</Application>
  <PresentationFormat>On-screen Show (4:3)</PresentationFormat>
  <Paragraphs>327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Bradley Hand</vt:lpstr>
      <vt:lpstr>Calibri</vt:lpstr>
      <vt:lpstr>Calibri Light</vt:lpstr>
      <vt:lpstr>Trebuchet MS</vt:lpstr>
      <vt:lpstr>SAMDB PowerPoint Template November 2013</vt:lpstr>
      <vt:lpstr>Custom Design</vt:lpstr>
      <vt:lpstr>AMLR PP design</vt:lpstr>
      <vt:lpstr>PowerPoint Presentation</vt:lpstr>
      <vt:lpstr>Why monitor?</vt:lpstr>
      <vt:lpstr>Monitoring types </vt:lpstr>
      <vt:lpstr>Set monitoring question </vt:lpstr>
      <vt:lpstr>What should be monitored?</vt:lpstr>
      <vt:lpstr>Wollemi pine case study: Planting/monitoring design</vt:lpstr>
      <vt:lpstr>Wollemi pine case study:  Variables </vt:lpstr>
      <vt:lpstr>Wollemi pine case study:  Monitoring Questions</vt:lpstr>
      <vt:lpstr>What should be monitored? </vt:lpstr>
      <vt:lpstr>Translocated Plants </vt:lpstr>
      <vt:lpstr>Wollemi pine case study:  Monitoring the plants</vt:lpstr>
      <vt:lpstr>What should be monitored? </vt:lpstr>
      <vt:lpstr>Recipient site  </vt:lpstr>
      <vt:lpstr>1. Recipient site environmental variables  </vt:lpstr>
      <vt:lpstr>2. Impact on recipient site  </vt:lpstr>
      <vt:lpstr>Wollemi pine case study: Monitoring the recipient site</vt:lpstr>
      <vt:lpstr>PowerPoint Presentation</vt:lpstr>
      <vt:lpstr>What should be monitored? </vt:lpstr>
      <vt:lpstr>Management and other controlled variables</vt:lpstr>
      <vt:lpstr>What should be monitored? </vt:lpstr>
      <vt:lpstr>Timing and duration of monitoring</vt:lpstr>
      <vt:lpstr>Wollemi pine case study:  Timing of monitoring</vt:lpstr>
      <vt:lpstr>Flexibility and continuous evaluation</vt:lpstr>
      <vt:lpstr>Evaluation and action</vt:lpstr>
      <vt:lpstr>Wollemi pine case study: Flexibility &amp; continuous evaluation</vt:lpstr>
      <vt:lpstr>Key messages</vt:lpstr>
      <vt:lpstr>Thank you &amp; Acknowledgements </vt:lpstr>
    </vt:vector>
  </TitlesOfParts>
  <Company>DENR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nbarnes</dc:creator>
  <cp:lastModifiedBy>Lucy Commander</cp:lastModifiedBy>
  <cp:revision>262</cp:revision>
  <cp:lastPrinted>2019-04-09T03:51:39Z</cp:lastPrinted>
  <dcterms:created xsi:type="dcterms:W3CDTF">2014-02-24T04:42:12Z</dcterms:created>
  <dcterms:modified xsi:type="dcterms:W3CDTF">2019-06-06T08:04:27Z</dcterms:modified>
</cp:coreProperties>
</file>