
<file path=[Content_Types].xml><?xml version="1.0" encoding="utf-8"?>
<Types xmlns="http://schemas.openxmlformats.org/package/2006/content-types">
  <Default Extension="dng" ContentType="image/pn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3"/>
  </p:notesMasterIdLst>
  <p:sldIdLst>
    <p:sldId id="256" r:id="rId3"/>
    <p:sldId id="278" r:id="rId4"/>
    <p:sldId id="265" r:id="rId5"/>
    <p:sldId id="264" r:id="rId6"/>
    <p:sldId id="263" r:id="rId7"/>
    <p:sldId id="257" r:id="rId8"/>
    <p:sldId id="274" r:id="rId9"/>
    <p:sldId id="270" r:id="rId10"/>
    <p:sldId id="280" r:id="rId11"/>
    <p:sldId id="27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1" autoAdjust="0"/>
    <p:restoredTop sz="80925" autoAdjust="0"/>
  </p:normalViewPr>
  <p:slideViewPr>
    <p:cSldViewPr snapToGrid="0">
      <p:cViewPr varScale="1">
        <p:scale>
          <a:sx n="110" d="100"/>
          <a:sy n="110" d="100"/>
        </p:scale>
        <p:origin x="1334"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23" d="100"/>
          <a:sy n="123" d="100"/>
        </p:scale>
        <p:origin x="497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CF5EE5-1CDF-4EB7-911B-3609552E57C0}"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n-AU"/>
        </a:p>
      </dgm:t>
    </dgm:pt>
    <dgm:pt modelId="{F81E26E4-AF61-4592-8D05-65CC173E59AD}">
      <dgm:prSet phldrT="[Text]" custT="1"/>
      <dgm:spPr>
        <a:solidFill>
          <a:schemeClr val="accent6">
            <a:lumMod val="60000"/>
            <a:lumOff val="40000"/>
          </a:schemeClr>
        </a:solidFill>
        <a:ln>
          <a:solidFill>
            <a:schemeClr val="accent6"/>
          </a:solidFill>
        </a:ln>
      </dgm:spPr>
      <dgm:t>
        <a:bodyPr/>
        <a:lstStyle/>
        <a:p>
          <a:r>
            <a:rPr lang="en-AU" sz="2400" dirty="0"/>
            <a:t>Evidence based</a:t>
          </a:r>
        </a:p>
      </dgm:t>
    </dgm:pt>
    <dgm:pt modelId="{B408B8E7-F6B7-425D-9E79-539C54B99C65}" type="parTrans" cxnId="{FEBBD008-8E06-4192-9F13-103AF94A8D62}">
      <dgm:prSet/>
      <dgm:spPr/>
      <dgm:t>
        <a:bodyPr/>
        <a:lstStyle/>
        <a:p>
          <a:endParaRPr lang="en-AU" sz="2000"/>
        </a:p>
      </dgm:t>
    </dgm:pt>
    <dgm:pt modelId="{8942541E-C0AA-4248-9F7A-E35C686363FD}" type="sibTrans" cxnId="{FEBBD008-8E06-4192-9F13-103AF94A8D62}">
      <dgm:prSet/>
      <dgm:spPr>
        <a:solidFill>
          <a:schemeClr val="accent6">
            <a:lumMod val="60000"/>
            <a:lumOff val="40000"/>
          </a:schemeClr>
        </a:solidFill>
        <a:ln>
          <a:solidFill>
            <a:schemeClr val="accent6"/>
          </a:solidFill>
        </a:ln>
      </dgm:spPr>
      <dgm:t>
        <a:bodyPr/>
        <a:lstStyle/>
        <a:p>
          <a:endParaRPr lang="en-AU" sz="2000"/>
        </a:p>
      </dgm:t>
    </dgm:pt>
    <dgm:pt modelId="{554A3BDD-BAAF-4E49-9AB8-CA35F00D6492}">
      <dgm:prSet phldrT="[Text]" custT="1"/>
      <dgm:spPr>
        <a:solidFill>
          <a:schemeClr val="accent6">
            <a:lumMod val="60000"/>
            <a:lumOff val="40000"/>
          </a:schemeClr>
        </a:solidFill>
        <a:ln>
          <a:solidFill>
            <a:schemeClr val="accent6"/>
          </a:solidFill>
        </a:ln>
      </dgm:spPr>
      <dgm:t>
        <a:bodyPr/>
        <a:lstStyle/>
        <a:p>
          <a:r>
            <a:rPr lang="en-AU" sz="2400" dirty="0"/>
            <a:t>Recently updated</a:t>
          </a:r>
        </a:p>
      </dgm:t>
    </dgm:pt>
    <dgm:pt modelId="{A89EB3F9-0BB5-44C2-9EAC-C5896C55259F}" type="parTrans" cxnId="{0ADE1362-FCB1-4992-9D73-8C92EC710466}">
      <dgm:prSet/>
      <dgm:spPr/>
      <dgm:t>
        <a:bodyPr/>
        <a:lstStyle/>
        <a:p>
          <a:endParaRPr lang="en-AU" sz="2000"/>
        </a:p>
      </dgm:t>
    </dgm:pt>
    <dgm:pt modelId="{0245288C-8CBD-4C51-85D9-FE4814CC580C}" type="sibTrans" cxnId="{0ADE1362-FCB1-4992-9D73-8C92EC710466}">
      <dgm:prSet/>
      <dgm:spPr/>
      <dgm:t>
        <a:bodyPr/>
        <a:lstStyle/>
        <a:p>
          <a:endParaRPr lang="en-AU" sz="2000"/>
        </a:p>
      </dgm:t>
    </dgm:pt>
    <dgm:pt modelId="{72A8B6FC-CE91-4829-954A-2BED04AC0B8A}">
      <dgm:prSet phldrT="[Text]" custT="1"/>
      <dgm:spPr>
        <a:solidFill>
          <a:schemeClr val="accent6">
            <a:lumMod val="60000"/>
            <a:lumOff val="40000"/>
          </a:schemeClr>
        </a:solidFill>
        <a:ln>
          <a:solidFill>
            <a:schemeClr val="accent6"/>
          </a:solidFill>
        </a:ln>
      </dgm:spPr>
      <dgm:t>
        <a:bodyPr/>
        <a:lstStyle/>
        <a:p>
          <a:r>
            <a:rPr lang="en-AU" sz="2400" dirty="0"/>
            <a:t>Written by experts</a:t>
          </a:r>
        </a:p>
      </dgm:t>
    </dgm:pt>
    <dgm:pt modelId="{9837334C-892D-450B-8687-A96794750D87}" type="parTrans" cxnId="{FC6F2534-8680-4EE7-90E5-AB397EA0CD76}">
      <dgm:prSet/>
      <dgm:spPr/>
      <dgm:t>
        <a:bodyPr/>
        <a:lstStyle/>
        <a:p>
          <a:endParaRPr lang="en-AU" sz="2000"/>
        </a:p>
      </dgm:t>
    </dgm:pt>
    <dgm:pt modelId="{ABCFC16C-343E-4490-8635-0C72B08DF8B8}" type="sibTrans" cxnId="{FC6F2534-8680-4EE7-90E5-AB397EA0CD76}">
      <dgm:prSet/>
      <dgm:spPr/>
      <dgm:t>
        <a:bodyPr/>
        <a:lstStyle/>
        <a:p>
          <a:endParaRPr lang="en-AU" sz="2000"/>
        </a:p>
      </dgm:t>
    </dgm:pt>
    <dgm:pt modelId="{31A8D775-4CA0-474E-A097-41115133EF76}">
      <dgm:prSet phldrT="[Text]" custT="1"/>
      <dgm:spPr>
        <a:solidFill>
          <a:schemeClr val="accent6">
            <a:lumMod val="60000"/>
            <a:lumOff val="40000"/>
          </a:schemeClr>
        </a:solidFill>
        <a:ln>
          <a:solidFill>
            <a:schemeClr val="accent6"/>
          </a:solidFill>
        </a:ln>
      </dgm:spPr>
      <dgm:t>
        <a:bodyPr/>
        <a:lstStyle/>
        <a:p>
          <a:r>
            <a:rPr lang="en-AU" sz="2400" dirty="0"/>
            <a:t>Reviews literature</a:t>
          </a:r>
        </a:p>
      </dgm:t>
    </dgm:pt>
    <dgm:pt modelId="{4DCE98C8-2842-497C-92D3-77233963B9A4}" type="parTrans" cxnId="{D0F36051-C694-4DFE-9B1C-D747ADBD03A3}">
      <dgm:prSet/>
      <dgm:spPr/>
      <dgm:t>
        <a:bodyPr/>
        <a:lstStyle/>
        <a:p>
          <a:endParaRPr lang="en-AU" sz="2000"/>
        </a:p>
      </dgm:t>
    </dgm:pt>
    <dgm:pt modelId="{E4FEAA79-85B1-45D9-B6A2-49EC4EF70F1D}" type="sibTrans" cxnId="{D0F36051-C694-4DFE-9B1C-D747ADBD03A3}">
      <dgm:prSet/>
      <dgm:spPr/>
      <dgm:t>
        <a:bodyPr/>
        <a:lstStyle/>
        <a:p>
          <a:endParaRPr lang="en-AU" sz="2000"/>
        </a:p>
      </dgm:t>
    </dgm:pt>
    <dgm:pt modelId="{2AA4B16D-8D9F-4BA0-BFAD-D62E9A2DBBCC}">
      <dgm:prSet phldrT="[Text]" custT="1"/>
      <dgm:spPr>
        <a:solidFill>
          <a:schemeClr val="accent6">
            <a:lumMod val="60000"/>
            <a:lumOff val="40000"/>
          </a:schemeClr>
        </a:solidFill>
        <a:ln>
          <a:solidFill>
            <a:schemeClr val="accent6"/>
          </a:solidFill>
        </a:ln>
      </dgm:spPr>
      <dgm:t>
        <a:bodyPr/>
        <a:lstStyle/>
        <a:p>
          <a:r>
            <a:rPr lang="en-AU" sz="2400" dirty="0"/>
            <a:t>Plain English</a:t>
          </a:r>
        </a:p>
      </dgm:t>
    </dgm:pt>
    <dgm:pt modelId="{CDDA92B4-342F-4CF1-9F35-9600F09B96A3}" type="parTrans" cxnId="{3F9354A5-521B-4966-839B-F088CCE4337E}">
      <dgm:prSet/>
      <dgm:spPr/>
      <dgm:t>
        <a:bodyPr/>
        <a:lstStyle/>
        <a:p>
          <a:endParaRPr lang="en-AU" sz="2000"/>
        </a:p>
      </dgm:t>
    </dgm:pt>
    <dgm:pt modelId="{01F1BE21-5424-45FD-942C-BC7B00F4D5D3}" type="sibTrans" cxnId="{3F9354A5-521B-4966-839B-F088CCE4337E}">
      <dgm:prSet/>
      <dgm:spPr/>
      <dgm:t>
        <a:bodyPr/>
        <a:lstStyle/>
        <a:p>
          <a:endParaRPr lang="en-AU" sz="2000"/>
        </a:p>
      </dgm:t>
    </dgm:pt>
    <dgm:pt modelId="{F8DF978D-B5F4-415D-BA64-826EECB36190}">
      <dgm:prSet phldrT="[Text]" custT="1"/>
      <dgm:spPr>
        <a:solidFill>
          <a:schemeClr val="accent6">
            <a:lumMod val="60000"/>
            <a:lumOff val="40000"/>
          </a:schemeClr>
        </a:solidFill>
        <a:ln>
          <a:solidFill>
            <a:schemeClr val="accent6"/>
          </a:solidFill>
        </a:ln>
      </dgm:spPr>
      <dgm:t>
        <a:bodyPr/>
        <a:lstStyle/>
        <a:p>
          <a:r>
            <a:rPr lang="en-AU" sz="2400" dirty="0"/>
            <a:t>Aimed at improving practices</a:t>
          </a:r>
        </a:p>
      </dgm:t>
    </dgm:pt>
    <dgm:pt modelId="{1DFEB775-12BC-42DA-A25B-A25246E3465D}" type="parTrans" cxnId="{EB654245-E2D5-45A0-9F2D-26A1CC9E4D80}">
      <dgm:prSet/>
      <dgm:spPr/>
      <dgm:t>
        <a:bodyPr/>
        <a:lstStyle/>
        <a:p>
          <a:endParaRPr lang="en-AU" sz="2000"/>
        </a:p>
      </dgm:t>
    </dgm:pt>
    <dgm:pt modelId="{44E27D4D-CC1A-4BC9-8A1B-FBAC1F4CE145}" type="sibTrans" cxnId="{EB654245-E2D5-45A0-9F2D-26A1CC9E4D80}">
      <dgm:prSet/>
      <dgm:spPr/>
      <dgm:t>
        <a:bodyPr/>
        <a:lstStyle/>
        <a:p>
          <a:endParaRPr lang="en-AU" sz="2000"/>
        </a:p>
      </dgm:t>
    </dgm:pt>
    <dgm:pt modelId="{867CEC48-B943-4B56-9BD2-9A9207E0EE61}">
      <dgm:prSet phldrT="[Text]" custT="1"/>
      <dgm:spPr>
        <a:solidFill>
          <a:schemeClr val="accent6">
            <a:lumMod val="60000"/>
            <a:lumOff val="40000"/>
          </a:schemeClr>
        </a:solidFill>
        <a:ln>
          <a:solidFill>
            <a:schemeClr val="accent6"/>
          </a:solidFill>
        </a:ln>
      </dgm:spPr>
      <dgm:t>
        <a:bodyPr/>
        <a:lstStyle/>
        <a:p>
          <a:r>
            <a:rPr lang="en-AU" sz="2400"/>
            <a:t>For time poor &amp; information hungry</a:t>
          </a:r>
          <a:endParaRPr lang="en-AU" sz="2400" dirty="0"/>
        </a:p>
      </dgm:t>
    </dgm:pt>
    <dgm:pt modelId="{B6DB620F-36BD-4A59-B348-4F2DBDFAEB6F}" type="parTrans" cxnId="{861B5997-85F5-4728-8152-71F114A6CE2B}">
      <dgm:prSet/>
      <dgm:spPr/>
      <dgm:t>
        <a:bodyPr/>
        <a:lstStyle/>
        <a:p>
          <a:endParaRPr lang="en-AU"/>
        </a:p>
      </dgm:t>
    </dgm:pt>
    <dgm:pt modelId="{40B3725B-3DB9-4859-B73A-04CD9EFB495B}" type="sibTrans" cxnId="{861B5997-85F5-4728-8152-71F114A6CE2B}">
      <dgm:prSet/>
      <dgm:spPr/>
      <dgm:t>
        <a:bodyPr/>
        <a:lstStyle/>
        <a:p>
          <a:endParaRPr lang="en-AU"/>
        </a:p>
      </dgm:t>
    </dgm:pt>
    <dgm:pt modelId="{FA26D8E4-0E81-4174-9F46-230871D7812A}" type="pres">
      <dgm:prSet presAssocID="{51CF5EE5-1CDF-4EB7-911B-3609552E57C0}" presName="Name0" presStyleCnt="0">
        <dgm:presLayoutVars>
          <dgm:chMax val="7"/>
          <dgm:chPref val="7"/>
          <dgm:dir/>
        </dgm:presLayoutVars>
      </dgm:prSet>
      <dgm:spPr/>
    </dgm:pt>
    <dgm:pt modelId="{5369E737-279B-4A02-AB6B-466C2281E1EA}" type="pres">
      <dgm:prSet presAssocID="{51CF5EE5-1CDF-4EB7-911B-3609552E57C0}" presName="Name1" presStyleCnt="0"/>
      <dgm:spPr/>
    </dgm:pt>
    <dgm:pt modelId="{13975DC4-F78B-481A-9476-482DFA54264C}" type="pres">
      <dgm:prSet presAssocID="{51CF5EE5-1CDF-4EB7-911B-3609552E57C0}" presName="cycle" presStyleCnt="0"/>
      <dgm:spPr/>
    </dgm:pt>
    <dgm:pt modelId="{C5252E03-F4B7-4C33-B8A6-C3203AC48A90}" type="pres">
      <dgm:prSet presAssocID="{51CF5EE5-1CDF-4EB7-911B-3609552E57C0}" presName="srcNode" presStyleLbl="node1" presStyleIdx="0" presStyleCnt="7"/>
      <dgm:spPr/>
    </dgm:pt>
    <dgm:pt modelId="{C64F725C-C6BC-4BB5-876F-70E1DFB830DF}" type="pres">
      <dgm:prSet presAssocID="{51CF5EE5-1CDF-4EB7-911B-3609552E57C0}" presName="conn" presStyleLbl="parChTrans1D2" presStyleIdx="0" presStyleCnt="1"/>
      <dgm:spPr/>
    </dgm:pt>
    <dgm:pt modelId="{CD018B03-8096-4742-9531-F52AA9536267}" type="pres">
      <dgm:prSet presAssocID="{51CF5EE5-1CDF-4EB7-911B-3609552E57C0}" presName="extraNode" presStyleLbl="node1" presStyleIdx="0" presStyleCnt="7"/>
      <dgm:spPr/>
    </dgm:pt>
    <dgm:pt modelId="{94A35542-8D27-4704-98BD-D6F4780441B2}" type="pres">
      <dgm:prSet presAssocID="{51CF5EE5-1CDF-4EB7-911B-3609552E57C0}" presName="dstNode" presStyleLbl="node1" presStyleIdx="0" presStyleCnt="7"/>
      <dgm:spPr/>
    </dgm:pt>
    <dgm:pt modelId="{75A1356F-B435-45CF-99BB-5FDBB8CBBFF6}" type="pres">
      <dgm:prSet presAssocID="{F81E26E4-AF61-4592-8D05-65CC173E59AD}" presName="text_1" presStyleLbl="node1" presStyleIdx="0" presStyleCnt="7">
        <dgm:presLayoutVars>
          <dgm:bulletEnabled val="1"/>
        </dgm:presLayoutVars>
      </dgm:prSet>
      <dgm:spPr/>
    </dgm:pt>
    <dgm:pt modelId="{92DBCB52-1632-4D7F-AD68-220353855DD5}" type="pres">
      <dgm:prSet presAssocID="{F81E26E4-AF61-4592-8D05-65CC173E59AD}" presName="accent_1" presStyleCnt="0"/>
      <dgm:spPr/>
    </dgm:pt>
    <dgm:pt modelId="{680139AA-0318-4254-B955-4ECA151828CE}" type="pres">
      <dgm:prSet presAssocID="{F81E26E4-AF61-4592-8D05-65CC173E59AD}" presName="accentRepeatNode" presStyleLbl="solidFgAcc1" presStyleIdx="0" presStyleCnt="7"/>
      <dgm:spPr>
        <a:solidFill>
          <a:schemeClr val="accent6">
            <a:lumMod val="60000"/>
            <a:lumOff val="40000"/>
          </a:schemeClr>
        </a:solidFill>
        <a:ln>
          <a:solidFill>
            <a:schemeClr val="accent6"/>
          </a:solidFill>
        </a:ln>
      </dgm:spPr>
    </dgm:pt>
    <dgm:pt modelId="{A9378F9C-B11D-44D8-B090-A28F19724BC9}" type="pres">
      <dgm:prSet presAssocID="{554A3BDD-BAAF-4E49-9AB8-CA35F00D6492}" presName="text_2" presStyleLbl="node1" presStyleIdx="1" presStyleCnt="7">
        <dgm:presLayoutVars>
          <dgm:bulletEnabled val="1"/>
        </dgm:presLayoutVars>
      </dgm:prSet>
      <dgm:spPr/>
    </dgm:pt>
    <dgm:pt modelId="{F6CA7DDF-788E-459D-925F-CA725F7D10F8}" type="pres">
      <dgm:prSet presAssocID="{554A3BDD-BAAF-4E49-9AB8-CA35F00D6492}" presName="accent_2" presStyleCnt="0"/>
      <dgm:spPr/>
    </dgm:pt>
    <dgm:pt modelId="{6935B0DC-CC2D-47F5-A731-F3B8BBB14B17}" type="pres">
      <dgm:prSet presAssocID="{554A3BDD-BAAF-4E49-9AB8-CA35F00D6492}" presName="accentRepeatNode" presStyleLbl="solidFgAcc1" presStyleIdx="1" presStyleCnt="7"/>
      <dgm:spPr>
        <a:solidFill>
          <a:schemeClr val="accent6">
            <a:lumMod val="60000"/>
            <a:lumOff val="40000"/>
          </a:schemeClr>
        </a:solidFill>
        <a:ln>
          <a:solidFill>
            <a:schemeClr val="accent6"/>
          </a:solidFill>
        </a:ln>
      </dgm:spPr>
    </dgm:pt>
    <dgm:pt modelId="{9EF53729-3E5C-4CA6-B5AC-D5139FF6BAA9}" type="pres">
      <dgm:prSet presAssocID="{72A8B6FC-CE91-4829-954A-2BED04AC0B8A}" presName="text_3" presStyleLbl="node1" presStyleIdx="2" presStyleCnt="7">
        <dgm:presLayoutVars>
          <dgm:bulletEnabled val="1"/>
        </dgm:presLayoutVars>
      </dgm:prSet>
      <dgm:spPr/>
    </dgm:pt>
    <dgm:pt modelId="{37A34D09-44D7-4DB2-A7DE-4CE25AA2F5E5}" type="pres">
      <dgm:prSet presAssocID="{72A8B6FC-CE91-4829-954A-2BED04AC0B8A}" presName="accent_3" presStyleCnt="0"/>
      <dgm:spPr/>
    </dgm:pt>
    <dgm:pt modelId="{0D689459-1836-478F-AD02-36C0896FCEB3}" type="pres">
      <dgm:prSet presAssocID="{72A8B6FC-CE91-4829-954A-2BED04AC0B8A}" presName="accentRepeatNode" presStyleLbl="solidFgAcc1" presStyleIdx="2" presStyleCnt="7"/>
      <dgm:spPr>
        <a:solidFill>
          <a:schemeClr val="accent6">
            <a:lumMod val="60000"/>
            <a:lumOff val="40000"/>
          </a:schemeClr>
        </a:solidFill>
        <a:ln>
          <a:solidFill>
            <a:schemeClr val="accent6"/>
          </a:solidFill>
        </a:ln>
      </dgm:spPr>
    </dgm:pt>
    <dgm:pt modelId="{4C26E55D-616A-4300-ADC5-772DAB437D43}" type="pres">
      <dgm:prSet presAssocID="{31A8D775-4CA0-474E-A097-41115133EF76}" presName="text_4" presStyleLbl="node1" presStyleIdx="3" presStyleCnt="7">
        <dgm:presLayoutVars>
          <dgm:bulletEnabled val="1"/>
        </dgm:presLayoutVars>
      </dgm:prSet>
      <dgm:spPr/>
    </dgm:pt>
    <dgm:pt modelId="{94F3C4E5-5DE6-44C3-8BA7-EFC2DA0FF081}" type="pres">
      <dgm:prSet presAssocID="{31A8D775-4CA0-474E-A097-41115133EF76}" presName="accent_4" presStyleCnt="0"/>
      <dgm:spPr/>
    </dgm:pt>
    <dgm:pt modelId="{88833B65-016B-4135-A16D-56C7A07C1BA6}" type="pres">
      <dgm:prSet presAssocID="{31A8D775-4CA0-474E-A097-41115133EF76}" presName="accentRepeatNode" presStyleLbl="solidFgAcc1" presStyleIdx="3" presStyleCnt="7"/>
      <dgm:spPr>
        <a:solidFill>
          <a:schemeClr val="accent6">
            <a:lumMod val="60000"/>
            <a:lumOff val="40000"/>
          </a:schemeClr>
        </a:solidFill>
        <a:ln>
          <a:solidFill>
            <a:schemeClr val="accent6"/>
          </a:solidFill>
        </a:ln>
      </dgm:spPr>
    </dgm:pt>
    <dgm:pt modelId="{5050D2FC-9242-4F6F-8277-5A0AC23C655F}" type="pres">
      <dgm:prSet presAssocID="{2AA4B16D-8D9F-4BA0-BFAD-D62E9A2DBBCC}" presName="text_5" presStyleLbl="node1" presStyleIdx="4" presStyleCnt="7">
        <dgm:presLayoutVars>
          <dgm:bulletEnabled val="1"/>
        </dgm:presLayoutVars>
      </dgm:prSet>
      <dgm:spPr/>
    </dgm:pt>
    <dgm:pt modelId="{CE7E0A9D-4470-49FE-88CF-AD59C34C60A3}" type="pres">
      <dgm:prSet presAssocID="{2AA4B16D-8D9F-4BA0-BFAD-D62E9A2DBBCC}" presName="accent_5" presStyleCnt="0"/>
      <dgm:spPr/>
    </dgm:pt>
    <dgm:pt modelId="{6697FC78-8A78-46F0-80EC-2D7E08C0F915}" type="pres">
      <dgm:prSet presAssocID="{2AA4B16D-8D9F-4BA0-BFAD-D62E9A2DBBCC}" presName="accentRepeatNode" presStyleLbl="solidFgAcc1" presStyleIdx="4" presStyleCnt="7"/>
      <dgm:spPr>
        <a:solidFill>
          <a:schemeClr val="accent6">
            <a:lumMod val="60000"/>
            <a:lumOff val="40000"/>
          </a:schemeClr>
        </a:solidFill>
        <a:ln>
          <a:solidFill>
            <a:schemeClr val="accent6"/>
          </a:solidFill>
        </a:ln>
      </dgm:spPr>
    </dgm:pt>
    <dgm:pt modelId="{B1A5B16C-4A4A-4D13-B02A-B163EF614389}" type="pres">
      <dgm:prSet presAssocID="{F8DF978D-B5F4-415D-BA64-826EECB36190}" presName="text_6" presStyleLbl="node1" presStyleIdx="5" presStyleCnt="7">
        <dgm:presLayoutVars>
          <dgm:bulletEnabled val="1"/>
        </dgm:presLayoutVars>
      </dgm:prSet>
      <dgm:spPr/>
    </dgm:pt>
    <dgm:pt modelId="{3D5B051A-4A35-41C8-961D-37858F1B30E5}" type="pres">
      <dgm:prSet presAssocID="{F8DF978D-B5F4-415D-BA64-826EECB36190}" presName="accent_6" presStyleCnt="0"/>
      <dgm:spPr/>
    </dgm:pt>
    <dgm:pt modelId="{5AF47910-0CCF-4D9C-AF4F-C0BA685F86B3}" type="pres">
      <dgm:prSet presAssocID="{F8DF978D-B5F4-415D-BA64-826EECB36190}" presName="accentRepeatNode" presStyleLbl="solidFgAcc1" presStyleIdx="5" presStyleCnt="7"/>
      <dgm:spPr>
        <a:solidFill>
          <a:schemeClr val="accent6">
            <a:lumMod val="60000"/>
            <a:lumOff val="40000"/>
          </a:schemeClr>
        </a:solidFill>
        <a:ln>
          <a:solidFill>
            <a:schemeClr val="accent6"/>
          </a:solidFill>
        </a:ln>
      </dgm:spPr>
    </dgm:pt>
    <dgm:pt modelId="{32CF591F-1D70-46B0-83CE-69972710B937}" type="pres">
      <dgm:prSet presAssocID="{867CEC48-B943-4B56-9BD2-9A9207E0EE61}" presName="text_7" presStyleLbl="node1" presStyleIdx="6" presStyleCnt="7">
        <dgm:presLayoutVars>
          <dgm:bulletEnabled val="1"/>
        </dgm:presLayoutVars>
      </dgm:prSet>
      <dgm:spPr/>
    </dgm:pt>
    <dgm:pt modelId="{B6C71FF5-95AE-473F-8154-5D2F8FF0DD4C}" type="pres">
      <dgm:prSet presAssocID="{867CEC48-B943-4B56-9BD2-9A9207E0EE61}" presName="accent_7" presStyleCnt="0"/>
      <dgm:spPr/>
    </dgm:pt>
    <dgm:pt modelId="{5BB355CC-9303-44F0-A9CA-F7F2CF938A7C}" type="pres">
      <dgm:prSet presAssocID="{867CEC48-B943-4B56-9BD2-9A9207E0EE61}" presName="accentRepeatNode" presStyleLbl="solidFgAcc1" presStyleIdx="6" presStyleCnt="7"/>
      <dgm:spPr>
        <a:solidFill>
          <a:schemeClr val="accent6">
            <a:lumMod val="60000"/>
            <a:lumOff val="40000"/>
          </a:schemeClr>
        </a:solidFill>
        <a:ln>
          <a:solidFill>
            <a:schemeClr val="accent6"/>
          </a:solidFill>
        </a:ln>
      </dgm:spPr>
    </dgm:pt>
  </dgm:ptLst>
  <dgm:cxnLst>
    <dgm:cxn modelId="{BEC6CE07-6CD4-44D0-AAE1-44EEE3EC9102}" type="presOf" srcId="{554A3BDD-BAAF-4E49-9AB8-CA35F00D6492}" destId="{A9378F9C-B11D-44D8-B090-A28F19724BC9}" srcOrd="0" destOrd="0" presId="urn:microsoft.com/office/officeart/2008/layout/VerticalCurvedList"/>
    <dgm:cxn modelId="{FEBBD008-8E06-4192-9F13-103AF94A8D62}" srcId="{51CF5EE5-1CDF-4EB7-911B-3609552E57C0}" destId="{F81E26E4-AF61-4592-8D05-65CC173E59AD}" srcOrd="0" destOrd="0" parTransId="{B408B8E7-F6B7-425D-9E79-539C54B99C65}" sibTransId="{8942541E-C0AA-4248-9F7A-E35C686363FD}"/>
    <dgm:cxn modelId="{FC6F2534-8680-4EE7-90E5-AB397EA0CD76}" srcId="{51CF5EE5-1CDF-4EB7-911B-3609552E57C0}" destId="{72A8B6FC-CE91-4829-954A-2BED04AC0B8A}" srcOrd="2" destOrd="0" parTransId="{9837334C-892D-450B-8687-A96794750D87}" sibTransId="{ABCFC16C-343E-4490-8635-0C72B08DF8B8}"/>
    <dgm:cxn modelId="{D7DB6638-6862-43C2-98AD-E5670F5F71AC}" type="presOf" srcId="{F81E26E4-AF61-4592-8D05-65CC173E59AD}" destId="{75A1356F-B435-45CF-99BB-5FDBB8CBBFF6}" srcOrd="0" destOrd="0" presId="urn:microsoft.com/office/officeart/2008/layout/VerticalCurvedList"/>
    <dgm:cxn modelId="{0ADE1362-FCB1-4992-9D73-8C92EC710466}" srcId="{51CF5EE5-1CDF-4EB7-911B-3609552E57C0}" destId="{554A3BDD-BAAF-4E49-9AB8-CA35F00D6492}" srcOrd="1" destOrd="0" parTransId="{A89EB3F9-0BB5-44C2-9EAC-C5896C55259F}" sibTransId="{0245288C-8CBD-4C51-85D9-FE4814CC580C}"/>
    <dgm:cxn modelId="{EB654245-E2D5-45A0-9F2D-26A1CC9E4D80}" srcId="{51CF5EE5-1CDF-4EB7-911B-3609552E57C0}" destId="{F8DF978D-B5F4-415D-BA64-826EECB36190}" srcOrd="5" destOrd="0" parTransId="{1DFEB775-12BC-42DA-A25B-A25246E3465D}" sibTransId="{44E27D4D-CC1A-4BC9-8A1B-FBAC1F4CE145}"/>
    <dgm:cxn modelId="{D0F36051-C694-4DFE-9B1C-D747ADBD03A3}" srcId="{51CF5EE5-1CDF-4EB7-911B-3609552E57C0}" destId="{31A8D775-4CA0-474E-A097-41115133EF76}" srcOrd="3" destOrd="0" parTransId="{4DCE98C8-2842-497C-92D3-77233963B9A4}" sibTransId="{E4FEAA79-85B1-45D9-B6A2-49EC4EF70F1D}"/>
    <dgm:cxn modelId="{E5D94F74-74D4-4C1A-8775-824472077469}" type="presOf" srcId="{31A8D775-4CA0-474E-A097-41115133EF76}" destId="{4C26E55D-616A-4300-ADC5-772DAB437D43}" srcOrd="0" destOrd="0" presId="urn:microsoft.com/office/officeart/2008/layout/VerticalCurvedList"/>
    <dgm:cxn modelId="{E947C577-0892-4A36-B7FD-4D2768ACB57F}" type="presOf" srcId="{8942541E-C0AA-4248-9F7A-E35C686363FD}" destId="{C64F725C-C6BC-4BB5-876F-70E1DFB830DF}" srcOrd="0" destOrd="0" presId="urn:microsoft.com/office/officeart/2008/layout/VerticalCurvedList"/>
    <dgm:cxn modelId="{861B5997-85F5-4728-8152-71F114A6CE2B}" srcId="{51CF5EE5-1CDF-4EB7-911B-3609552E57C0}" destId="{867CEC48-B943-4B56-9BD2-9A9207E0EE61}" srcOrd="6" destOrd="0" parTransId="{B6DB620F-36BD-4A59-B348-4F2DBDFAEB6F}" sibTransId="{40B3725B-3DB9-4859-B73A-04CD9EFB495B}"/>
    <dgm:cxn modelId="{3F9354A5-521B-4966-839B-F088CCE4337E}" srcId="{51CF5EE5-1CDF-4EB7-911B-3609552E57C0}" destId="{2AA4B16D-8D9F-4BA0-BFAD-D62E9A2DBBCC}" srcOrd="4" destOrd="0" parTransId="{CDDA92B4-342F-4CF1-9F35-9600F09B96A3}" sibTransId="{01F1BE21-5424-45FD-942C-BC7B00F4D5D3}"/>
    <dgm:cxn modelId="{27815EBC-7241-4F07-948E-26A61F2E7A95}" type="presOf" srcId="{51CF5EE5-1CDF-4EB7-911B-3609552E57C0}" destId="{FA26D8E4-0E81-4174-9F46-230871D7812A}" srcOrd="0" destOrd="0" presId="urn:microsoft.com/office/officeart/2008/layout/VerticalCurvedList"/>
    <dgm:cxn modelId="{9C6C47C0-DB2E-4356-BA11-58DFAC19FE73}" type="presOf" srcId="{F8DF978D-B5F4-415D-BA64-826EECB36190}" destId="{B1A5B16C-4A4A-4D13-B02A-B163EF614389}" srcOrd="0" destOrd="0" presId="urn:microsoft.com/office/officeart/2008/layout/VerticalCurvedList"/>
    <dgm:cxn modelId="{EF03E6C0-FD89-4855-AAEC-F450EC8A95C7}" type="presOf" srcId="{2AA4B16D-8D9F-4BA0-BFAD-D62E9A2DBBCC}" destId="{5050D2FC-9242-4F6F-8277-5A0AC23C655F}" srcOrd="0" destOrd="0" presId="urn:microsoft.com/office/officeart/2008/layout/VerticalCurvedList"/>
    <dgm:cxn modelId="{7DBA3BD9-D7A8-4A97-B3C6-781ED988D8F8}" type="presOf" srcId="{867CEC48-B943-4B56-9BD2-9A9207E0EE61}" destId="{32CF591F-1D70-46B0-83CE-69972710B937}" srcOrd="0" destOrd="0" presId="urn:microsoft.com/office/officeart/2008/layout/VerticalCurvedList"/>
    <dgm:cxn modelId="{847AF6DD-45F6-4A39-9FAD-1E94158A8941}" type="presOf" srcId="{72A8B6FC-CE91-4829-954A-2BED04AC0B8A}" destId="{9EF53729-3E5C-4CA6-B5AC-D5139FF6BAA9}" srcOrd="0" destOrd="0" presId="urn:microsoft.com/office/officeart/2008/layout/VerticalCurvedList"/>
    <dgm:cxn modelId="{7825BC14-6150-44D1-85C0-ABAB0483087E}" type="presParOf" srcId="{FA26D8E4-0E81-4174-9F46-230871D7812A}" destId="{5369E737-279B-4A02-AB6B-466C2281E1EA}" srcOrd="0" destOrd="0" presId="urn:microsoft.com/office/officeart/2008/layout/VerticalCurvedList"/>
    <dgm:cxn modelId="{B07AB1C6-C9A7-4570-AB21-82EB0546C12F}" type="presParOf" srcId="{5369E737-279B-4A02-AB6B-466C2281E1EA}" destId="{13975DC4-F78B-481A-9476-482DFA54264C}" srcOrd="0" destOrd="0" presId="urn:microsoft.com/office/officeart/2008/layout/VerticalCurvedList"/>
    <dgm:cxn modelId="{52BE2E9D-F1FC-49F6-BD73-2FE111E7068B}" type="presParOf" srcId="{13975DC4-F78B-481A-9476-482DFA54264C}" destId="{C5252E03-F4B7-4C33-B8A6-C3203AC48A90}" srcOrd="0" destOrd="0" presId="urn:microsoft.com/office/officeart/2008/layout/VerticalCurvedList"/>
    <dgm:cxn modelId="{119E1167-219A-4337-88F7-3699CC6CE52A}" type="presParOf" srcId="{13975DC4-F78B-481A-9476-482DFA54264C}" destId="{C64F725C-C6BC-4BB5-876F-70E1DFB830DF}" srcOrd="1" destOrd="0" presId="urn:microsoft.com/office/officeart/2008/layout/VerticalCurvedList"/>
    <dgm:cxn modelId="{FB26193D-5C7B-400F-99E4-3B394077581E}" type="presParOf" srcId="{13975DC4-F78B-481A-9476-482DFA54264C}" destId="{CD018B03-8096-4742-9531-F52AA9536267}" srcOrd="2" destOrd="0" presId="urn:microsoft.com/office/officeart/2008/layout/VerticalCurvedList"/>
    <dgm:cxn modelId="{89ED0D8D-EA79-4F7E-BE39-7C373A3EE9D4}" type="presParOf" srcId="{13975DC4-F78B-481A-9476-482DFA54264C}" destId="{94A35542-8D27-4704-98BD-D6F4780441B2}" srcOrd="3" destOrd="0" presId="urn:microsoft.com/office/officeart/2008/layout/VerticalCurvedList"/>
    <dgm:cxn modelId="{6C0823B6-C9FC-4533-ABC1-B477579D7998}" type="presParOf" srcId="{5369E737-279B-4A02-AB6B-466C2281E1EA}" destId="{75A1356F-B435-45CF-99BB-5FDBB8CBBFF6}" srcOrd="1" destOrd="0" presId="urn:microsoft.com/office/officeart/2008/layout/VerticalCurvedList"/>
    <dgm:cxn modelId="{DF21FA86-D193-4BD8-8C4E-3D81B5D80951}" type="presParOf" srcId="{5369E737-279B-4A02-AB6B-466C2281E1EA}" destId="{92DBCB52-1632-4D7F-AD68-220353855DD5}" srcOrd="2" destOrd="0" presId="urn:microsoft.com/office/officeart/2008/layout/VerticalCurvedList"/>
    <dgm:cxn modelId="{37EB5092-D006-44CD-872C-8543AD5D2DE6}" type="presParOf" srcId="{92DBCB52-1632-4D7F-AD68-220353855DD5}" destId="{680139AA-0318-4254-B955-4ECA151828CE}" srcOrd="0" destOrd="0" presId="urn:microsoft.com/office/officeart/2008/layout/VerticalCurvedList"/>
    <dgm:cxn modelId="{8BB503F2-1127-4071-87FD-24136FAF9E9F}" type="presParOf" srcId="{5369E737-279B-4A02-AB6B-466C2281E1EA}" destId="{A9378F9C-B11D-44D8-B090-A28F19724BC9}" srcOrd="3" destOrd="0" presId="urn:microsoft.com/office/officeart/2008/layout/VerticalCurvedList"/>
    <dgm:cxn modelId="{6C48602B-56BB-4D02-8420-A9CA7591389E}" type="presParOf" srcId="{5369E737-279B-4A02-AB6B-466C2281E1EA}" destId="{F6CA7DDF-788E-459D-925F-CA725F7D10F8}" srcOrd="4" destOrd="0" presId="urn:microsoft.com/office/officeart/2008/layout/VerticalCurvedList"/>
    <dgm:cxn modelId="{5D7D4546-A0A4-4C8D-A638-447A1C98A3F6}" type="presParOf" srcId="{F6CA7DDF-788E-459D-925F-CA725F7D10F8}" destId="{6935B0DC-CC2D-47F5-A731-F3B8BBB14B17}" srcOrd="0" destOrd="0" presId="urn:microsoft.com/office/officeart/2008/layout/VerticalCurvedList"/>
    <dgm:cxn modelId="{9FCCB860-DB9A-4FC7-9DA4-1642BA55C417}" type="presParOf" srcId="{5369E737-279B-4A02-AB6B-466C2281E1EA}" destId="{9EF53729-3E5C-4CA6-B5AC-D5139FF6BAA9}" srcOrd="5" destOrd="0" presId="urn:microsoft.com/office/officeart/2008/layout/VerticalCurvedList"/>
    <dgm:cxn modelId="{8D357E42-8EE2-4EFA-BB22-9A1C2E11B56F}" type="presParOf" srcId="{5369E737-279B-4A02-AB6B-466C2281E1EA}" destId="{37A34D09-44D7-4DB2-A7DE-4CE25AA2F5E5}" srcOrd="6" destOrd="0" presId="urn:microsoft.com/office/officeart/2008/layout/VerticalCurvedList"/>
    <dgm:cxn modelId="{D3965AF3-B1D0-4593-8754-1DF73DEAB86E}" type="presParOf" srcId="{37A34D09-44D7-4DB2-A7DE-4CE25AA2F5E5}" destId="{0D689459-1836-478F-AD02-36C0896FCEB3}" srcOrd="0" destOrd="0" presId="urn:microsoft.com/office/officeart/2008/layout/VerticalCurvedList"/>
    <dgm:cxn modelId="{446D5655-C8B9-4194-BDA1-19E13C11274C}" type="presParOf" srcId="{5369E737-279B-4A02-AB6B-466C2281E1EA}" destId="{4C26E55D-616A-4300-ADC5-772DAB437D43}" srcOrd="7" destOrd="0" presId="urn:microsoft.com/office/officeart/2008/layout/VerticalCurvedList"/>
    <dgm:cxn modelId="{4742A051-5B9F-4750-B69B-9C1E211EB137}" type="presParOf" srcId="{5369E737-279B-4A02-AB6B-466C2281E1EA}" destId="{94F3C4E5-5DE6-44C3-8BA7-EFC2DA0FF081}" srcOrd="8" destOrd="0" presId="urn:microsoft.com/office/officeart/2008/layout/VerticalCurvedList"/>
    <dgm:cxn modelId="{E91D3DF7-51F9-468C-AD9F-20385F9E9346}" type="presParOf" srcId="{94F3C4E5-5DE6-44C3-8BA7-EFC2DA0FF081}" destId="{88833B65-016B-4135-A16D-56C7A07C1BA6}" srcOrd="0" destOrd="0" presId="urn:microsoft.com/office/officeart/2008/layout/VerticalCurvedList"/>
    <dgm:cxn modelId="{617BF022-B6EF-4C65-924C-D2CE83D54F82}" type="presParOf" srcId="{5369E737-279B-4A02-AB6B-466C2281E1EA}" destId="{5050D2FC-9242-4F6F-8277-5A0AC23C655F}" srcOrd="9" destOrd="0" presId="urn:microsoft.com/office/officeart/2008/layout/VerticalCurvedList"/>
    <dgm:cxn modelId="{AD989541-5B7F-46FD-9B28-61008F45E593}" type="presParOf" srcId="{5369E737-279B-4A02-AB6B-466C2281E1EA}" destId="{CE7E0A9D-4470-49FE-88CF-AD59C34C60A3}" srcOrd="10" destOrd="0" presId="urn:microsoft.com/office/officeart/2008/layout/VerticalCurvedList"/>
    <dgm:cxn modelId="{0B7E0C69-105E-4AAB-AA88-100239A9DBEA}" type="presParOf" srcId="{CE7E0A9D-4470-49FE-88CF-AD59C34C60A3}" destId="{6697FC78-8A78-46F0-80EC-2D7E08C0F915}" srcOrd="0" destOrd="0" presId="urn:microsoft.com/office/officeart/2008/layout/VerticalCurvedList"/>
    <dgm:cxn modelId="{B395800A-4861-45D4-8A1C-3F2C8394CC30}" type="presParOf" srcId="{5369E737-279B-4A02-AB6B-466C2281E1EA}" destId="{B1A5B16C-4A4A-4D13-B02A-B163EF614389}" srcOrd="11" destOrd="0" presId="urn:microsoft.com/office/officeart/2008/layout/VerticalCurvedList"/>
    <dgm:cxn modelId="{DB3020EE-397C-4E15-BE5B-17ACC744896E}" type="presParOf" srcId="{5369E737-279B-4A02-AB6B-466C2281E1EA}" destId="{3D5B051A-4A35-41C8-961D-37858F1B30E5}" srcOrd="12" destOrd="0" presId="urn:microsoft.com/office/officeart/2008/layout/VerticalCurvedList"/>
    <dgm:cxn modelId="{C7D557D1-4EA7-4109-AA76-7A16B0C7918C}" type="presParOf" srcId="{3D5B051A-4A35-41C8-961D-37858F1B30E5}" destId="{5AF47910-0CCF-4D9C-AF4F-C0BA685F86B3}" srcOrd="0" destOrd="0" presId="urn:microsoft.com/office/officeart/2008/layout/VerticalCurvedList"/>
    <dgm:cxn modelId="{EFC71BFB-565B-4B2D-BC40-3C0B0437945B}" type="presParOf" srcId="{5369E737-279B-4A02-AB6B-466C2281E1EA}" destId="{32CF591F-1D70-46B0-83CE-69972710B937}" srcOrd="13" destOrd="0" presId="urn:microsoft.com/office/officeart/2008/layout/VerticalCurvedList"/>
    <dgm:cxn modelId="{651C88E4-1784-4D1C-8AE6-52ECBD5A8285}" type="presParOf" srcId="{5369E737-279B-4A02-AB6B-466C2281E1EA}" destId="{B6C71FF5-95AE-473F-8154-5D2F8FF0DD4C}" srcOrd="14" destOrd="0" presId="urn:microsoft.com/office/officeart/2008/layout/VerticalCurvedList"/>
    <dgm:cxn modelId="{7EF76C40-6ACF-4ED2-8182-4A8E5541B756}" type="presParOf" srcId="{B6C71FF5-95AE-473F-8154-5D2F8FF0DD4C}" destId="{5BB355CC-9303-44F0-A9CA-F7F2CF938A7C}"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4F725C-C6BC-4BB5-876F-70E1DFB830DF}">
      <dsp:nvSpPr>
        <dsp:cNvPr id="0" name=""/>
        <dsp:cNvSpPr/>
      </dsp:nvSpPr>
      <dsp:spPr>
        <a:xfrm>
          <a:off x="-7747655" y="-1184976"/>
          <a:ext cx="9227952" cy="9227952"/>
        </a:xfrm>
        <a:prstGeom prst="blockArc">
          <a:avLst>
            <a:gd name="adj1" fmla="val 18900000"/>
            <a:gd name="adj2" fmla="val 2700000"/>
            <a:gd name="adj3" fmla="val 234"/>
          </a:avLst>
        </a:prstGeom>
        <a:solidFill>
          <a:schemeClr val="accent6">
            <a:lumMod val="60000"/>
            <a:lumOff val="40000"/>
          </a:schemeClr>
        </a:solidFill>
        <a:ln w="12700" cap="flat" cmpd="sng" algn="ctr">
          <a:solidFill>
            <a:schemeClr val="accent6"/>
          </a:solidFill>
          <a:prstDash val="solid"/>
          <a:miter lim="800000"/>
        </a:ln>
        <a:effectLst/>
      </dsp:spPr>
      <dsp:style>
        <a:lnRef idx="2">
          <a:scrgbClr r="0" g="0" b="0"/>
        </a:lnRef>
        <a:fillRef idx="0">
          <a:scrgbClr r="0" g="0" b="0"/>
        </a:fillRef>
        <a:effectRef idx="0">
          <a:scrgbClr r="0" g="0" b="0"/>
        </a:effectRef>
        <a:fontRef idx="minor"/>
      </dsp:style>
    </dsp:sp>
    <dsp:sp modelId="{75A1356F-B435-45CF-99BB-5FDBB8CBBFF6}">
      <dsp:nvSpPr>
        <dsp:cNvPr id="0" name=""/>
        <dsp:cNvSpPr/>
      </dsp:nvSpPr>
      <dsp:spPr>
        <a:xfrm>
          <a:off x="481088" y="311764"/>
          <a:ext cx="5523357" cy="623255"/>
        </a:xfrm>
        <a:prstGeom prst="rect">
          <a:avLst/>
        </a:prstGeom>
        <a:solidFill>
          <a:schemeClr val="accent6">
            <a:lumMod val="60000"/>
            <a:lumOff val="4000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4709" tIns="60960" rIns="60960" bIns="60960" numCol="1" spcCol="1270" anchor="ctr" anchorCtr="0">
          <a:noAutofit/>
        </a:bodyPr>
        <a:lstStyle/>
        <a:p>
          <a:pPr marL="0" lvl="0" indent="0" algn="l" defTabSz="1066800">
            <a:lnSpc>
              <a:spcPct val="90000"/>
            </a:lnSpc>
            <a:spcBef>
              <a:spcPct val="0"/>
            </a:spcBef>
            <a:spcAft>
              <a:spcPct val="35000"/>
            </a:spcAft>
            <a:buNone/>
          </a:pPr>
          <a:r>
            <a:rPr lang="en-AU" sz="2400" kern="1200" dirty="0"/>
            <a:t>Evidence based</a:t>
          </a:r>
        </a:p>
      </dsp:txBody>
      <dsp:txXfrm>
        <a:off x="481088" y="311764"/>
        <a:ext cx="5523357" cy="623255"/>
      </dsp:txXfrm>
    </dsp:sp>
    <dsp:sp modelId="{680139AA-0318-4254-B955-4ECA151828CE}">
      <dsp:nvSpPr>
        <dsp:cNvPr id="0" name=""/>
        <dsp:cNvSpPr/>
      </dsp:nvSpPr>
      <dsp:spPr>
        <a:xfrm>
          <a:off x="91554" y="233857"/>
          <a:ext cx="779068" cy="779068"/>
        </a:xfrm>
        <a:prstGeom prst="ellipse">
          <a:avLst/>
        </a:prstGeom>
        <a:solidFill>
          <a:schemeClr val="accent6">
            <a:lumMod val="60000"/>
            <a:lumOff val="4000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sp>
    <dsp:sp modelId="{A9378F9C-B11D-44D8-B090-A28F19724BC9}">
      <dsp:nvSpPr>
        <dsp:cNvPr id="0" name=""/>
        <dsp:cNvSpPr/>
      </dsp:nvSpPr>
      <dsp:spPr>
        <a:xfrm>
          <a:off x="1045502" y="1247195"/>
          <a:ext cx="4958943" cy="623255"/>
        </a:xfrm>
        <a:prstGeom prst="rect">
          <a:avLst/>
        </a:prstGeom>
        <a:solidFill>
          <a:schemeClr val="accent6">
            <a:lumMod val="60000"/>
            <a:lumOff val="4000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4709" tIns="60960" rIns="60960" bIns="60960" numCol="1" spcCol="1270" anchor="ctr" anchorCtr="0">
          <a:noAutofit/>
        </a:bodyPr>
        <a:lstStyle/>
        <a:p>
          <a:pPr marL="0" lvl="0" indent="0" algn="l" defTabSz="1066800">
            <a:lnSpc>
              <a:spcPct val="90000"/>
            </a:lnSpc>
            <a:spcBef>
              <a:spcPct val="0"/>
            </a:spcBef>
            <a:spcAft>
              <a:spcPct val="35000"/>
            </a:spcAft>
            <a:buNone/>
          </a:pPr>
          <a:r>
            <a:rPr lang="en-AU" sz="2400" kern="1200" dirty="0"/>
            <a:t>Recently updated</a:t>
          </a:r>
        </a:p>
      </dsp:txBody>
      <dsp:txXfrm>
        <a:off x="1045502" y="1247195"/>
        <a:ext cx="4958943" cy="623255"/>
      </dsp:txXfrm>
    </dsp:sp>
    <dsp:sp modelId="{6935B0DC-CC2D-47F5-A731-F3B8BBB14B17}">
      <dsp:nvSpPr>
        <dsp:cNvPr id="0" name=""/>
        <dsp:cNvSpPr/>
      </dsp:nvSpPr>
      <dsp:spPr>
        <a:xfrm>
          <a:off x="655967" y="1169289"/>
          <a:ext cx="779068" cy="779068"/>
        </a:xfrm>
        <a:prstGeom prst="ellipse">
          <a:avLst/>
        </a:prstGeom>
        <a:solidFill>
          <a:schemeClr val="accent6">
            <a:lumMod val="60000"/>
            <a:lumOff val="4000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sp>
    <dsp:sp modelId="{9EF53729-3E5C-4CA6-B5AC-D5139FF6BAA9}">
      <dsp:nvSpPr>
        <dsp:cNvPr id="0" name=""/>
        <dsp:cNvSpPr/>
      </dsp:nvSpPr>
      <dsp:spPr>
        <a:xfrm>
          <a:off x="1354797" y="2181941"/>
          <a:ext cx="4649647" cy="623255"/>
        </a:xfrm>
        <a:prstGeom prst="rect">
          <a:avLst/>
        </a:prstGeom>
        <a:solidFill>
          <a:schemeClr val="accent6">
            <a:lumMod val="60000"/>
            <a:lumOff val="4000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4709" tIns="60960" rIns="60960" bIns="60960" numCol="1" spcCol="1270" anchor="ctr" anchorCtr="0">
          <a:noAutofit/>
        </a:bodyPr>
        <a:lstStyle/>
        <a:p>
          <a:pPr marL="0" lvl="0" indent="0" algn="l" defTabSz="1066800">
            <a:lnSpc>
              <a:spcPct val="90000"/>
            </a:lnSpc>
            <a:spcBef>
              <a:spcPct val="0"/>
            </a:spcBef>
            <a:spcAft>
              <a:spcPct val="35000"/>
            </a:spcAft>
            <a:buNone/>
          </a:pPr>
          <a:r>
            <a:rPr lang="en-AU" sz="2400" kern="1200" dirty="0"/>
            <a:t>Written by experts</a:t>
          </a:r>
        </a:p>
      </dsp:txBody>
      <dsp:txXfrm>
        <a:off x="1354797" y="2181941"/>
        <a:ext cx="4649647" cy="623255"/>
      </dsp:txXfrm>
    </dsp:sp>
    <dsp:sp modelId="{0D689459-1836-478F-AD02-36C0896FCEB3}">
      <dsp:nvSpPr>
        <dsp:cNvPr id="0" name=""/>
        <dsp:cNvSpPr/>
      </dsp:nvSpPr>
      <dsp:spPr>
        <a:xfrm>
          <a:off x="965263" y="2104034"/>
          <a:ext cx="779068" cy="779068"/>
        </a:xfrm>
        <a:prstGeom prst="ellipse">
          <a:avLst/>
        </a:prstGeom>
        <a:solidFill>
          <a:schemeClr val="accent6">
            <a:lumMod val="60000"/>
            <a:lumOff val="4000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sp>
    <dsp:sp modelId="{4C26E55D-616A-4300-ADC5-772DAB437D43}">
      <dsp:nvSpPr>
        <dsp:cNvPr id="0" name=""/>
        <dsp:cNvSpPr/>
      </dsp:nvSpPr>
      <dsp:spPr>
        <a:xfrm>
          <a:off x="1453553" y="3117372"/>
          <a:ext cx="4550892" cy="623255"/>
        </a:xfrm>
        <a:prstGeom prst="rect">
          <a:avLst/>
        </a:prstGeom>
        <a:solidFill>
          <a:schemeClr val="accent6">
            <a:lumMod val="60000"/>
            <a:lumOff val="4000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4709" tIns="60960" rIns="60960" bIns="60960" numCol="1" spcCol="1270" anchor="ctr" anchorCtr="0">
          <a:noAutofit/>
        </a:bodyPr>
        <a:lstStyle/>
        <a:p>
          <a:pPr marL="0" lvl="0" indent="0" algn="l" defTabSz="1066800">
            <a:lnSpc>
              <a:spcPct val="90000"/>
            </a:lnSpc>
            <a:spcBef>
              <a:spcPct val="0"/>
            </a:spcBef>
            <a:spcAft>
              <a:spcPct val="35000"/>
            </a:spcAft>
            <a:buNone/>
          </a:pPr>
          <a:r>
            <a:rPr lang="en-AU" sz="2400" kern="1200" dirty="0"/>
            <a:t>Reviews literature</a:t>
          </a:r>
        </a:p>
      </dsp:txBody>
      <dsp:txXfrm>
        <a:off x="1453553" y="3117372"/>
        <a:ext cx="4550892" cy="623255"/>
      </dsp:txXfrm>
    </dsp:sp>
    <dsp:sp modelId="{88833B65-016B-4135-A16D-56C7A07C1BA6}">
      <dsp:nvSpPr>
        <dsp:cNvPr id="0" name=""/>
        <dsp:cNvSpPr/>
      </dsp:nvSpPr>
      <dsp:spPr>
        <a:xfrm>
          <a:off x="1064018" y="3039465"/>
          <a:ext cx="779068" cy="779068"/>
        </a:xfrm>
        <a:prstGeom prst="ellipse">
          <a:avLst/>
        </a:prstGeom>
        <a:solidFill>
          <a:schemeClr val="accent6">
            <a:lumMod val="60000"/>
            <a:lumOff val="4000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sp>
    <dsp:sp modelId="{5050D2FC-9242-4F6F-8277-5A0AC23C655F}">
      <dsp:nvSpPr>
        <dsp:cNvPr id="0" name=""/>
        <dsp:cNvSpPr/>
      </dsp:nvSpPr>
      <dsp:spPr>
        <a:xfrm>
          <a:off x="1354797" y="4052803"/>
          <a:ext cx="4649647" cy="623255"/>
        </a:xfrm>
        <a:prstGeom prst="rect">
          <a:avLst/>
        </a:prstGeom>
        <a:solidFill>
          <a:schemeClr val="accent6">
            <a:lumMod val="60000"/>
            <a:lumOff val="4000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4709" tIns="60960" rIns="60960" bIns="60960" numCol="1" spcCol="1270" anchor="ctr" anchorCtr="0">
          <a:noAutofit/>
        </a:bodyPr>
        <a:lstStyle/>
        <a:p>
          <a:pPr marL="0" lvl="0" indent="0" algn="l" defTabSz="1066800">
            <a:lnSpc>
              <a:spcPct val="90000"/>
            </a:lnSpc>
            <a:spcBef>
              <a:spcPct val="0"/>
            </a:spcBef>
            <a:spcAft>
              <a:spcPct val="35000"/>
            </a:spcAft>
            <a:buNone/>
          </a:pPr>
          <a:r>
            <a:rPr lang="en-AU" sz="2400" kern="1200" dirty="0"/>
            <a:t>Plain English</a:t>
          </a:r>
        </a:p>
      </dsp:txBody>
      <dsp:txXfrm>
        <a:off x="1354797" y="4052803"/>
        <a:ext cx="4649647" cy="623255"/>
      </dsp:txXfrm>
    </dsp:sp>
    <dsp:sp modelId="{6697FC78-8A78-46F0-80EC-2D7E08C0F915}">
      <dsp:nvSpPr>
        <dsp:cNvPr id="0" name=""/>
        <dsp:cNvSpPr/>
      </dsp:nvSpPr>
      <dsp:spPr>
        <a:xfrm>
          <a:off x="965263" y="3974896"/>
          <a:ext cx="779068" cy="779068"/>
        </a:xfrm>
        <a:prstGeom prst="ellipse">
          <a:avLst/>
        </a:prstGeom>
        <a:solidFill>
          <a:schemeClr val="accent6">
            <a:lumMod val="60000"/>
            <a:lumOff val="4000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sp>
    <dsp:sp modelId="{B1A5B16C-4A4A-4D13-B02A-B163EF614389}">
      <dsp:nvSpPr>
        <dsp:cNvPr id="0" name=""/>
        <dsp:cNvSpPr/>
      </dsp:nvSpPr>
      <dsp:spPr>
        <a:xfrm>
          <a:off x="1045502" y="4987549"/>
          <a:ext cx="4958943" cy="623255"/>
        </a:xfrm>
        <a:prstGeom prst="rect">
          <a:avLst/>
        </a:prstGeom>
        <a:solidFill>
          <a:schemeClr val="accent6">
            <a:lumMod val="60000"/>
            <a:lumOff val="4000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4709" tIns="60960" rIns="60960" bIns="60960" numCol="1" spcCol="1270" anchor="ctr" anchorCtr="0">
          <a:noAutofit/>
        </a:bodyPr>
        <a:lstStyle/>
        <a:p>
          <a:pPr marL="0" lvl="0" indent="0" algn="l" defTabSz="1066800">
            <a:lnSpc>
              <a:spcPct val="90000"/>
            </a:lnSpc>
            <a:spcBef>
              <a:spcPct val="0"/>
            </a:spcBef>
            <a:spcAft>
              <a:spcPct val="35000"/>
            </a:spcAft>
            <a:buNone/>
          </a:pPr>
          <a:r>
            <a:rPr lang="en-AU" sz="2400" kern="1200" dirty="0"/>
            <a:t>Aimed at improving practices</a:t>
          </a:r>
        </a:p>
      </dsp:txBody>
      <dsp:txXfrm>
        <a:off x="1045502" y="4987549"/>
        <a:ext cx="4958943" cy="623255"/>
      </dsp:txXfrm>
    </dsp:sp>
    <dsp:sp modelId="{5AF47910-0CCF-4D9C-AF4F-C0BA685F86B3}">
      <dsp:nvSpPr>
        <dsp:cNvPr id="0" name=""/>
        <dsp:cNvSpPr/>
      </dsp:nvSpPr>
      <dsp:spPr>
        <a:xfrm>
          <a:off x="655967" y="4909642"/>
          <a:ext cx="779068" cy="779068"/>
        </a:xfrm>
        <a:prstGeom prst="ellipse">
          <a:avLst/>
        </a:prstGeom>
        <a:solidFill>
          <a:schemeClr val="accent6">
            <a:lumMod val="60000"/>
            <a:lumOff val="4000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sp>
    <dsp:sp modelId="{32CF591F-1D70-46B0-83CE-69972710B937}">
      <dsp:nvSpPr>
        <dsp:cNvPr id="0" name=""/>
        <dsp:cNvSpPr/>
      </dsp:nvSpPr>
      <dsp:spPr>
        <a:xfrm>
          <a:off x="481088" y="5922980"/>
          <a:ext cx="5523357" cy="623255"/>
        </a:xfrm>
        <a:prstGeom prst="rect">
          <a:avLst/>
        </a:prstGeom>
        <a:solidFill>
          <a:schemeClr val="accent6">
            <a:lumMod val="60000"/>
            <a:lumOff val="4000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4709" tIns="60960" rIns="60960" bIns="60960" numCol="1" spcCol="1270" anchor="ctr" anchorCtr="0">
          <a:noAutofit/>
        </a:bodyPr>
        <a:lstStyle/>
        <a:p>
          <a:pPr marL="0" lvl="0" indent="0" algn="l" defTabSz="1066800">
            <a:lnSpc>
              <a:spcPct val="90000"/>
            </a:lnSpc>
            <a:spcBef>
              <a:spcPct val="0"/>
            </a:spcBef>
            <a:spcAft>
              <a:spcPct val="35000"/>
            </a:spcAft>
            <a:buNone/>
          </a:pPr>
          <a:r>
            <a:rPr lang="en-AU" sz="2400" kern="1200"/>
            <a:t>For time poor &amp; information hungry</a:t>
          </a:r>
          <a:endParaRPr lang="en-AU" sz="2400" kern="1200" dirty="0"/>
        </a:p>
      </dsp:txBody>
      <dsp:txXfrm>
        <a:off x="481088" y="5922980"/>
        <a:ext cx="5523357" cy="623255"/>
      </dsp:txXfrm>
    </dsp:sp>
    <dsp:sp modelId="{5BB355CC-9303-44F0-A9CA-F7F2CF938A7C}">
      <dsp:nvSpPr>
        <dsp:cNvPr id="0" name=""/>
        <dsp:cNvSpPr/>
      </dsp:nvSpPr>
      <dsp:spPr>
        <a:xfrm>
          <a:off x="91554" y="5845073"/>
          <a:ext cx="779068" cy="779068"/>
        </a:xfrm>
        <a:prstGeom prst="ellipse">
          <a:avLst/>
        </a:prstGeom>
        <a:solidFill>
          <a:schemeClr val="accent6">
            <a:lumMod val="60000"/>
            <a:lumOff val="40000"/>
          </a:schemeClr>
        </a:solidFill>
        <a:ln w="127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AD7727-F623-4B8A-B501-A9DB046AAFF3}" type="datetimeFigureOut">
              <a:rPr lang="en-AU" smtClean="0"/>
              <a:t>20/09/2022</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6F0166-B17B-461D-A2F4-F3DFCD0BFA43}" type="slidenum">
              <a:rPr lang="en-AU" smtClean="0"/>
              <a:t>‹#›</a:t>
            </a:fld>
            <a:endParaRPr lang="en-AU"/>
          </a:p>
        </p:txBody>
      </p:sp>
    </p:spTree>
    <p:extLst>
      <p:ext uri="{BB962C8B-B14F-4D97-AF65-F5344CB8AC3E}">
        <p14:creationId xmlns:p14="http://schemas.microsoft.com/office/powerpoint/2010/main" val="2218106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youtu.be/Gi_EqF-tdGI" TargetMode="External"/><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hyperlink" Target="https://www.seedpartnership.org.au/" TargetMode="External"/><Relationship Id="rId4" Type="http://schemas.openxmlformats.org/officeDocument/2006/relationships/hyperlink" Target="https://www.ianpotter.org.au/"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anpc.asn.au/translocation_guidelines_review/"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www.anpc.asn.au/healthy-seeds/" TargetMode="External"/><Relationship Id="rId4" Type="http://schemas.openxmlformats.org/officeDocument/2006/relationships/hyperlink" Target="https://www.anpc.asn.au/florabank/"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npc.asn.au/plant-germplasm/"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youtube.com/c/AnpcAsnAu"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solidFill>
                  <a:schemeClr val="tx1"/>
                </a:solidFill>
                <a:effectLst/>
                <a:latin typeface="+mn-lt"/>
                <a:ea typeface="Calibri" panose="020F0502020204030204" pitchFamily="34" charset="0"/>
                <a:cs typeface="Times New Roman" panose="02020603050405020304" pitchFamily="18" charset="0"/>
              </a:rPr>
              <a:t>I’m going to give you a quick overview of the Germplasm Guidelines, so you know what information is available. I’d also like to take a look at how ex situ conservation supports in situ conservation</a:t>
            </a:r>
            <a:r>
              <a:rPr lang="en-AU" sz="1000" dirty="0">
                <a:solidFill>
                  <a:schemeClr val="tx1"/>
                </a:solidFill>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000" b="0" i="0" dirty="0">
                <a:solidFill>
                  <a:schemeClr val="tx1"/>
                </a:solidFill>
                <a:effectLst/>
                <a:latin typeface="+mn-lt"/>
              </a:rPr>
              <a:t>The new edition of ‘</a:t>
            </a:r>
            <a:r>
              <a:rPr lang="en-AU" sz="1000" b="0" i="1" dirty="0">
                <a:solidFill>
                  <a:schemeClr val="tx1"/>
                </a:solidFill>
                <a:effectLst/>
                <a:latin typeface="+mn-lt"/>
              </a:rPr>
              <a:t>Plant Germplasm Conservation in Australia – strategies and guidelines for developing, managing and utilising ex situ collections</a:t>
            </a:r>
            <a:r>
              <a:rPr lang="en-AU" sz="1000" b="0" i="0" dirty="0">
                <a:solidFill>
                  <a:schemeClr val="tx1"/>
                </a:solidFill>
                <a:effectLst/>
                <a:latin typeface="+mn-lt"/>
              </a:rPr>
              <a:t>’ (known as the Germplasm Guidelines) was </a:t>
            </a:r>
            <a:r>
              <a:rPr lang="en-AU" sz="1000" b="0" i="0" u="none" baseline="0" dirty="0">
                <a:solidFill>
                  <a:schemeClr val="tx1"/>
                </a:solidFill>
                <a:effectLst/>
                <a:latin typeface="+mn-lt"/>
                <a:hlinkClick r:id="rId3">
                  <a:extLst>
                    <a:ext uri="{A12FA001-AC4F-418D-AE19-62706E023703}">
                      <ahyp:hlinkClr xmlns:ahyp="http://schemas.microsoft.com/office/drawing/2018/hyperlinkcolor" val="tx"/>
                    </a:ext>
                  </a:extLst>
                </a:hlinkClick>
              </a:rPr>
              <a:t>launched by Professor Tim Entwisle on 7 September 2021</a:t>
            </a:r>
            <a:r>
              <a:rPr lang="en-AU" sz="1000" b="0" i="0" u="none" dirty="0">
                <a:solidFill>
                  <a:schemeClr val="tx1"/>
                </a:solidFill>
                <a:effectLst/>
                <a:latin typeface="+mn-lt"/>
              </a:rPr>
              <a:t>, during the Australasian Seed Science Conference. These guidelines have been revised with grant funding from </a:t>
            </a:r>
            <a:r>
              <a:rPr lang="en-AU" sz="1000" b="0" i="0" u="none" dirty="0">
                <a:solidFill>
                  <a:schemeClr val="tx1"/>
                </a:solidFill>
                <a:effectLst/>
                <a:latin typeface="+mn-lt"/>
                <a:hlinkClick r:id="rId4">
                  <a:extLst>
                    <a:ext uri="{A12FA001-AC4F-418D-AE19-62706E023703}">
                      <ahyp:hlinkClr xmlns:ahyp="http://schemas.microsoft.com/office/drawing/2018/hyperlinkcolor" val="tx"/>
                    </a:ext>
                  </a:extLst>
                </a:hlinkClick>
              </a:rPr>
              <a:t>The Ian Potter Foundation</a:t>
            </a:r>
            <a:r>
              <a:rPr lang="en-AU" sz="1000" b="0" i="0" u="none" dirty="0">
                <a:solidFill>
                  <a:schemeClr val="tx1"/>
                </a:solidFill>
                <a:effectLst/>
                <a:latin typeface="+mn-lt"/>
              </a:rPr>
              <a:t>, as a joint initiative of the Australian Network for Plant Conservation and the </a:t>
            </a:r>
            <a:r>
              <a:rPr lang="en-AU" sz="1000" b="0" i="0" u="none" dirty="0">
                <a:solidFill>
                  <a:schemeClr val="tx1"/>
                </a:solidFill>
                <a:effectLst/>
                <a:latin typeface="+mn-lt"/>
                <a:hlinkClick r:id="rId5">
                  <a:extLst>
                    <a:ext uri="{A12FA001-AC4F-418D-AE19-62706E023703}">
                      <ahyp:hlinkClr xmlns:ahyp="http://schemas.microsoft.com/office/drawing/2018/hyperlinkcolor" val="tx"/>
                    </a:ext>
                  </a:extLst>
                </a:hlinkClick>
              </a:rPr>
              <a:t>Australian Seed Bank Partnership</a:t>
            </a:r>
            <a:r>
              <a:rPr lang="en-AU" sz="1000" b="0" i="0" u="none" dirty="0">
                <a:solidFill>
                  <a:schemeClr val="tx1"/>
                </a:solidFill>
                <a:effectLst/>
                <a:latin typeface="+mn-l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dirty="0">
              <a:solidFill>
                <a:schemeClr val="tx1"/>
              </a:solidFill>
              <a:latin typeface="+mn-lt"/>
            </a:endParaRPr>
          </a:p>
          <a:p>
            <a:pPr algn="l" fontAlgn="base"/>
            <a:r>
              <a:rPr lang="en-AU" sz="1000" b="0" i="0" dirty="0">
                <a:solidFill>
                  <a:schemeClr val="tx1"/>
                </a:solidFill>
                <a:effectLst/>
                <a:latin typeface="+mn-lt"/>
              </a:rPr>
              <a:t>The Guidelines are written for a range of users, including conservation agencies, scientists, seed bank and botanic gardens staff, students, volunteers and not-for-profit organisations, ecologists, consultants and anyone interested in applied plant biology. They will be useful for professionals new to plant conservation projects, and those adding </a:t>
            </a:r>
            <a:r>
              <a:rPr lang="en-AU" sz="1000" b="0" i="1" dirty="0">
                <a:solidFill>
                  <a:schemeClr val="tx1"/>
                </a:solidFill>
                <a:effectLst/>
                <a:latin typeface="+mn-lt"/>
              </a:rPr>
              <a:t>ex situ</a:t>
            </a:r>
            <a:r>
              <a:rPr lang="en-AU" sz="1000" b="0" i="0" dirty="0">
                <a:solidFill>
                  <a:schemeClr val="tx1"/>
                </a:solidFill>
                <a:effectLst/>
                <a:latin typeface="+mn-lt"/>
              </a:rPr>
              <a:t> actions to conservation advice, recovery plans or policy.</a:t>
            </a:r>
          </a:p>
          <a:p>
            <a:pPr algn="l" fontAlgn="base"/>
            <a:endParaRPr lang="en-AU" sz="1000" b="0" i="0" dirty="0">
              <a:solidFill>
                <a:schemeClr val="tx1"/>
              </a:solidFill>
              <a:effectLst/>
              <a:latin typeface="+mn-lt"/>
            </a:endParaRPr>
          </a:p>
          <a:p>
            <a:pPr algn="l" fontAlgn="base"/>
            <a:r>
              <a:rPr lang="en-AU" sz="1000" b="0" i="0" dirty="0">
                <a:solidFill>
                  <a:schemeClr val="tx1"/>
                </a:solidFill>
                <a:effectLst/>
                <a:latin typeface="+mn-lt"/>
              </a:rPr>
              <a:t>The Guidelines aim to support conservation of Australian plant species and include several case studies on conservation of threatened species in New Zealand. However, the Germplasm Guidelines may also be valuable to those working on different floras, especially those beginning the critical work of conserving diversity in </a:t>
            </a:r>
            <a:r>
              <a:rPr lang="en-AU" sz="1000" b="0" i="1" dirty="0">
                <a:solidFill>
                  <a:schemeClr val="tx1"/>
                </a:solidFill>
                <a:effectLst/>
                <a:latin typeface="+mn-lt"/>
              </a:rPr>
              <a:t>ex situ</a:t>
            </a:r>
            <a:r>
              <a:rPr lang="en-AU" sz="1000" b="0" i="0" dirty="0">
                <a:solidFill>
                  <a:schemeClr val="tx1"/>
                </a:solidFill>
                <a:effectLst/>
                <a:latin typeface="+mn-lt"/>
              </a:rPr>
              <a:t> collections. While some seedbanks and conservation partnerships are well-resourced, the authors of the Guidelines aim to meet the needs of users at a range of resource levels.</a:t>
            </a:r>
          </a:p>
          <a:p>
            <a:endParaRPr lang="en-AU" dirty="0"/>
          </a:p>
        </p:txBody>
      </p:sp>
      <p:sp>
        <p:nvSpPr>
          <p:cNvPr id="4" name="Slide Number Placeholder 3"/>
          <p:cNvSpPr>
            <a:spLocks noGrp="1"/>
          </p:cNvSpPr>
          <p:nvPr>
            <p:ph type="sldNum" sz="quarter" idx="5"/>
          </p:nvPr>
        </p:nvSpPr>
        <p:spPr/>
        <p:txBody>
          <a:bodyPr/>
          <a:lstStyle/>
          <a:p>
            <a:fld id="{786F0166-B17B-461D-A2F4-F3DFCD0BFA43}" type="slidenum">
              <a:rPr lang="en-AU" smtClean="0"/>
              <a:t>1</a:t>
            </a:fld>
            <a:endParaRPr lang="en-AU"/>
          </a:p>
        </p:txBody>
      </p:sp>
    </p:spTree>
    <p:extLst>
      <p:ext uri="{BB962C8B-B14F-4D97-AF65-F5344CB8AC3E}">
        <p14:creationId xmlns:p14="http://schemas.microsoft.com/office/powerpoint/2010/main" val="2846937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t>The Germplasm Guidelines were updated by 78 contributors with oversight from the Germplasm Guidelines steering committee, and the project was funded by The Ian Potter Foundation. </a:t>
            </a:r>
          </a:p>
          <a:p>
            <a:r>
              <a:rPr lang="en-AU" sz="1000" dirty="0"/>
              <a:t>The Australian Network for Plant Conservation acknowledges all the authors who contributed to the Guidelines, and particularly thank the chapter lead authors and steering committee members for their input. </a:t>
            </a:r>
          </a:p>
          <a:p>
            <a:endParaRPr lang="en-AU" sz="1000" dirty="0"/>
          </a:p>
          <a:p>
            <a:r>
              <a:rPr lang="en-AU" sz="1000" dirty="0"/>
              <a:t>Please download the Guidelines and share them among your colleagues, friends of the gardens, students, and volunteers. </a:t>
            </a:r>
          </a:p>
        </p:txBody>
      </p:sp>
      <p:sp>
        <p:nvSpPr>
          <p:cNvPr id="4" name="Slide Number Placeholder 3"/>
          <p:cNvSpPr>
            <a:spLocks noGrp="1"/>
          </p:cNvSpPr>
          <p:nvPr>
            <p:ph type="sldNum" sz="quarter" idx="5"/>
          </p:nvPr>
        </p:nvSpPr>
        <p:spPr/>
        <p:txBody>
          <a:bodyPr/>
          <a:lstStyle/>
          <a:p>
            <a:fld id="{786F0166-B17B-461D-A2F4-F3DFCD0BFA43}" type="slidenum">
              <a:rPr lang="en-AU" smtClean="0"/>
              <a:t>10</a:t>
            </a:fld>
            <a:endParaRPr lang="en-AU"/>
          </a:p>
        </p:txBody>
      </p:sp>
    </p:spTree>
    <p:extLst>
      <p:ext uri="{BB962C8B-B14F-4D97-AF65-F5344CB8AC3E}">
        <p14:creationId xmlns:p14="http://schemas.microsoft.com/office/powerpoint/2010/main" val="291528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solidFill>
                  <a:schemeClr val="tx1"/>
                </a:solidFill>
                <a:latin typeface="+mn-lt"/>
              </a:rPr>
              <a:t>This is the third edition of the guidelines for ex situ plant conservation, for plant collections held off site or away from their natural habitat. </a:t>
            </a:r>
            <a:r>
              <a:rPr lang="en-AU" sz="1000" b="0" i="0" dirty="0">
                <a:solidFill>
                  <a:schemeClr val="tx1"/>
                </a:solidFill>
                <a:effectLst/>
                <a:latin typeface="+mn-lt"/>
              </a:rPr>
              <a:t>The Germplasm Guidelines are focused on conservation of common and threatened plant species, including many species that are endemic to Australia. The Guidelines provide an evidence-based best practice guide for the management of </a:t>
            </a:r>
            <a:r>
              <a:rPr lang="en-AU" sz="1000" b="0" i="1" dirty="0">
                <a:solidFill>
                  <a:schemeClr val="tx1"/>
                </a:solidFill>
                <a:effectLst/>
                <a:latin typeface="+mn-lt"/>
              </a:rPr>
              <a:t>ex situ</a:t>
            </a:r>
            <a:r>
              <a:rPr lang="en-AU" sz="1000" b="0" i="0" dirty="0">
                <a:solidFill>
                  <a:schemeClr val="tx1"/>
                </a:solidFill>
                <a:effectLst/>
                <a:latin typeface="+mn-lt"/>
              </a:rPr>
              <a:t> (off site) collections of seeds, plant tissues, or plants in nurseries and living collections. The guidelines aim to provide access to current research findings and practice to maximise the value of every seed or plant collection.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000" b="0" i="0" dirty="0">
              <a:solidFill>
                <a:schemeClr val="tx1"/>
              </a:solidFill>
              <a:effectLst/>
              <a:latin typeface="+mn-lt"/>
            </a:endParaRPr>
          </a:p>
          <a:p>
            <a:pPr algn="l" fontAlgn="base"/>
            <a:r>
              <a:rPr lang="en-AU" sz="1000" b="0" i="0" dirty="0">
                <a:solidFill>
                  <a:schemeClr val="tx1"/>
                </a:solidFill>
                <a:effectLst/>
                <a:latin typeface="+mn-lt"/>
              </a:rPr>
              <a:t>The updated Germplasm Guidelines complement the recent revision of the </a:t>
            </a:r>
            <a:r>
              <a:rPr lang="en-AU" sz="1000" b="0" i="0" u="sng" dirty="0">
                <a:solidFill>
                  <a:schemeClr val="tx1"/>
                </a:solidFill>
                <a:effectLst/>
                <a:latin typeface="+mn-lt"/>
                <a:hlinkClick r:id="rId3">
                  <a:extLst>
                    <a:ext uri="{A12FA001-AC4F-418D-AE19-62706E023703}">
                      <ahyp:hlinkClr xmlns:ahyp="http://schemas.microsoft.com/office/drawing/2018/hyperlinkcolor" val="tx"/>
                    </a:ext>
                  </a:extLst>
                </a:hlinkClick>
              </a:rPr>
              <a:t>Guidelines for Translocation of Threatened Plants in Australia</a:t>
            </a:r>
            <a:r>
              <a:rPr lang="en-AU" sz="1000" b="0" i="0" dirty="0">
                <a:solidFill>
                  <a:schemeClr val="tx1"/>
                </a:solidFill>
                <a:effectLst/>
                <a:latin typeface="+mn-lt"/>
              </a:rPr>
              <a:t> (2018) and the </a:t>
            </a:r>
            <a:r>
              <a:rPr lang="en-AU" sz="1000" b="0" i="0" u="sng" dirty="0" err="1">
                <a:solidFill>
                  <a:srgbClr val="0563C1"/>
                </a:solidFill>
                <a:effectLst/>
                <a:latin typeface="+mn-lt"/>
                <a:hlinkClick r:id="rId4">
                  <a:extLst>
                    <a:ext uri="{A12FA001-AC4F-418D-AE19-62706E023703}">
                      <ahyp:hlinkClr xmlns:ahyp="http://schemas.microsoft.com/office/drawing/2018/hyperlinkcolor" val="tx"/>
                    </a:ext>
                  </a:extLst>
                </a:hlinkClick>
              </a:rPr>
              <a:t>Florabank</a:t>
            </a:r>
            <a:r>
              <a:rPr lang="en-AU" sz="1000" b="0" i="0" u="sng" dirty="0">
                <a:solidFill>
                  <a:schemeClr val="tx1"/>
                </a:solidFill>
                <a:effectLst/>
                <a:latin typeface="+mn-lt"/>
                <a:hlinkClick r:id="rId4">
                  <a:extLst>
                    <a:ext uri="{A12FA001-AC4F-418D-AE19-62706E023703}">
                      <ahyp:hlinkClr xmlns:ahyp="http://schemas.microsoft.com/office/drawing/2018/hyperlinkcolor" val="tx"/>
                    </a:ext>
                  </a:extLst>
                </a:hlinkClick>
              </a:rPr>
              <a:t> Guidelines</a:t>
            </a:r>
            <a:r>
              <a:rPr lang="en-AU" sz="1000" b="0" i="0" dirty="0">
                <a:solidFill>
                  <a:schemeClr val="tx1"/>
                </a:solidFill>
                <a:effectLst/>
                <a:latin typeface="+mn-lt"/>
              </a:rPr>
              <a:t> (2021), a component of the </a:t>
            </a:r>
            <a:r>
              <a:rPr lang="en-AU" sz="1000" b="0" i="0" u="sng" dirty="0">
                <a:solidFill>
                  <a:schemeClr val="tx1"/>
                </a:solidFill>
                <a:effectLst/>
                <a:latin typeface="+mn-lt"/>
                <a:hlinkClick r:id="rId5">
                  <a:extLst>
                    <a:ext uri="{A12FA001-AC4F-418D-AE19-62706E023703}">
                      <ahyp:hlinkClr xmlns:ahyp="http://schemas.microsoft.com/office/drawing/2018/hyperlinkcolor" val="tx"/>
                    </a:ext>
                  </a:extLst>
                </a:hlinkClick>
              </a:rPr>
              <a:t>Healthy Seeds Project</a:t>
            </a:r>
            <a:r>
              <a:rPr lang="en-AU" sz="1000" b="0" i="0" dirty="0">
                <a:solidFill>
                  <a:schemeClr val="tx1"/>
                </a:solidFill>
                <a:effectLst/>
                <a:latin typeface="+mn-lt"/>
              </a:rPr>
              <a:t>.</a:t>
            </a:r>
          </a:p>
          <a:p>
            <a:endParaRPr lang="en-AU" dirty="0"/>
          </a:p>
        </p:txBody>
      </p:sp>
      <p:sp>
        <p:nvSpPr>
          <p:cNvPr id="4" name="Slide Number Placeholder 3"/>
          <p:cNvSpPr>
            <a:spLocks noGrp="1"/>
          </p:cNvSpPr>
          <p:nvPr>
            <p:ph type="sldNum" sz="quarter" idx="5"/>
          </p:nvPr>
        </p:nvSpPr>
        <p:spPr/>
        <p:txBody>
          <a:bodyPr/>
          <a:lstStyle/>
          <a:p>
            <a:fld id="{786F0166-B17B-461D-A2F4-F3DFCD0BFA43}" type="slidenum">
              <a:rPr lang="en-AU" smtClean="0"/>
              <a:t>2</a:t>
            </a:fld>
            <a:endParaRPr lang="en-AU"/>
          </a:p>
        </p:txBody>
      </p:sp>
    </p:spTree>
    <p:extLst>
      <p:ext uri="{BB962C8B-B14F-4D97-AF65-F5344CB8AC3E}">
        <p14:creationId xmlns:p14="http://schemas.microsoft.com/office/powerpoint/2010/main" val="203293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solidFill>
                  <a:srgbClr val="000000"/>
                </a:solidFill>
                <a:effectLst/>
                <a:latin typeface="+mn-lt"/>
                <a:ea typeface="Calibri" panose="020F0502020204030204" pitchFamily="34" charset="0"/>
                <a:cs typeface="Museo Sans 500"/>
              </a:rPr>
              <a:t>Did you know? </a:t>
            </a:r>
            <a:r>
              <a:rPr lang="en-AU" sz="1000" b="1" dirty="0">
                <a:solidFill>
                  <a:srgbClr val="000000"/>
                </a:solidFill>
                <a:effectLst/>
                <a:latin typeface="+mn-lt"/>
                <a:ea typeface="Calibri" panose="020F0502020204030204" pitchFamily="34" charset="0"/>
                <a:cs typeface="Museo Sans 500"/>
              </a:rPr>
              <a:t>Germplasm is any living tissue - such as seeds, cuttings or spores - from which new plants can be grown.</a:t>
            </a:r>
            <a:endParaRPr lang="en-AU" sz="1000" dirty="0">
              <a:solidFill>
                <a:srgbClr val="000000"/>
              </a:solidFill>
              <a:effectLst/>
              <a:latin typeface="+mn-lt"/>
              <a:ea typeface="Calibri" panose="020F0502020204030204" pitchFamily="34" charset="0"/>
              <a:cs typeface="Museo Sans 500"/>
            </a:endParaRPr>
          </a:p>
          <a:p>
            <a:endParaRPr lang="en-AU" sz="1000" dirty="0">
              <a:latin typeface="+mn-lt"/>
            </a:endParaRPr>
          </a:p>
          <a:p>
            <a:r>
              <a:rPr lang="en-AU" sz="1000" dirty="0">
                <a:latin typeface="+mn-lt"/>
              </a:rPr>
              <a:t>In the Guidelines, we have chapters on seed banking, tissue culture, cryopreservation and living collections, which are all germplasm collections that make it possible to capture genetic diversity for the future.</a:t>
            </a:r>
          </a:p>
          <a:p>
            <a:endParaRPr lang="en-AU" sz="1000" dirty="0">
              <a:latin typeface="+mn-lt"/>
            </a:endParaRPr>
          </a:p>
          <a:p>
            <a:r>
              <a:rPr lang="en-AU" sz="1000" b="0" i="0" u="none" strike="noStrike" baseline="0" dirty="0">
                <a:solidFill>
                  <a:srgbClr val="000000"/>
                </a:solidFill>
                <a:latin typeface="+mn-lt"/>
              </a:rPr>
              <a:t>An ex situ conservation strategy should aim to capture genetic variation at the species, population, individual and allelic levels as this diversity provides the basis for adaptation to current and future environmental conditions. Ex situ germplasm conservation enables the use of this captured diversity in a variety of ways, primarily to enhance in situ conservation efforts. </a:t>
            </a:r>
            <a:endParaRPr lang="en-AU" sz="1000" dirty="0">
              <a:latin typeface="+mn-lt"/>
            </a:endParaRPr>
          </a:p>
        </p:txBody>
      </p:sp>
      <p:sp>
        <p:nvSpPr>
          <p:cNvPr id="4" name="Slide Number Placeholder 3"/>
          <p:cNvSpPr>
            <a:spLocks noGrp="1"/>
          </p:cNvSpPr>
          <p:nvPr>
            <p:ph type="sldNum" sz="quarter" idx="5"/>
          </p:nvPr>
        </p:nvSpPr>
        <p:spPr/>
        <p:txBody>
          <a:bodyPr/>
          <a:lstStyle/>
          <a:p>
            <a:fld id="{786F0166-B17B-461D-A2F4-F3DFCD0BFA43}" type="slidenum">
              <a:rPr lang="en-AU" smtClean="0"/>
              <a:t>3</a:t>
            </a:fld>
            <a:endParaRPr lang="en-AU"/>
          </a:p>
        </p:txBody>
      </p:sp>
    </p:spTree>
    <p:extLst>
      <p:ext uri="{BB962C8B-B14F-4D97-AF65-F5344CB8AC3E}">
        <p14:creationId xmlns:p14="http://schemas.microsoft.com/office/powerpoint/2010/main" val="3025270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t>If we go around Australia, and look at the germplasm collections of the Australian Seed Bank Partnership and its associates, you can see that seed banks and conservation nurseries are the most common types of germplasm collection. Seed banks and nurseries can be found at many state-based botanic gardens, as well as within other organisations like The Australian Grains </a:t>
            </a:r>
            <a:r>
              <a:rPr lang="en-AU" sz="1000" dirty="0" err="1"/>
              <a:t>Genebank</a:t>
            </a:r>
            <a:r>
              <a:rPr lang="en-AU" sz="1000" dirty="0"/>
              <a:t> and Australian Pastures </a:t>
            </a:r>
            <a:r>
              <a:rPr lang="en-AU" sz="1000" dirty="0" err="1"/>
              <a:t>Genebank</a:t>
            </a:r>
            <a:r>
              <a:rPr lang="en-AU" sz="1000" dirty="0"/>
              <a:t> that store wild relatives of crop species. This map from Chapter 2 doesn’t include the smaller restoration seed banks that store wild-collected seed or the regional botanic gardens that grow Australian native plants. So this is not an exhaustive list but it does give you some idea where you can go for advice or assistance.</a:t>
            </a:r>
          </a:p>
        </p:txBody>
      </p:sp>
      <p:sp>
        <p:nvSpPr>
          <p:cNvPr id="4" name="Slide Number Placeholder 3"/>
          <p:cNvSpPr>
            <a:spLocks noGrp="1"/>
          </p:cNvSpPr>
          <p:nvPr>
            <p:ph type="sldNum" sz="quarter" idx="5"/>
          </p:nvPr>
        </p:nvSpPr>
        <p:spPr/>
        <p:txBody>
          <a:bodyPr/>
          <a:lstStyle/>
          <a:p>
            <a:fld id="{786F0166-B17B-461D-A2F4-F3DFCD0BFA43}" type="slidenum">
              <a:rPr lang="en-AU" smtClean="0"/>
              <a:t>4</a:t>
            </a:fld>
            <a:endParaRPr lang="en-AU"/>
          </a:p>
        </p:txBody>
      </p:sp>
    </p:spTree>
    <p:extLst>
      <p:ext uri="{BB962C8B-B14F-4D97-AF65-F5344CB8AC3E}">
        <p14:creationId xmlns:p14="http://schemas.microsoft.com/office/powerpoint/2010/main" val="1896704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latin typeface="+mn-lt"/>
              </a:rPr>
              <a:t>Image caption: </a:t>
            </a:r>
            <a:r>
              <a:rPr lang="en-AU" sz="1000" b="0" i="0" u="none" strike="noStrike" baseline="0" dirty="0">
                <a:solidFill>
                  <a:srgbClr val="000000"/>
                </a:solidFill>
                <a:latin typeface="+mn-lt"/>
              </a:rPr>
              <a:t>Links between various types of ex situ collections, and their role in supporting in situ ecological restoration approaches and actions through provision of propagules and knowledge transfer. Ex situ collections can contribute to the maintenance of viable populations through reintroductions, alongside in situ management activities such as undertaking assisted regeneration and facilitating natural regeneration. The capture of genetic variation, the scale of seed collection and the time frame for curating ex situ collections depends on the project goals. Source: Commander </a:t>
            </a:r>
            <a:r>
              <a:rPr lang="en-AU" sz="1000" b="0" i="1" u="none" strike="noStrike" baseline="0" dirty="0">
                <a:solidFill>
                  <a:srgbClr val="000000"/>
                </a:solidFill>
                <a:latin typeface="+mn-lt"/>
              </a:rPr>
              <a:t>et al</a:t>
            </a:r>
            <a:r>
              <a:rPr lang="en-AU" sz="1000" b="0" i="0" u="none" strike="noStrike" baseline="0" dirty="0">
                <a:solidFill>
                  <a:srgbClr val="000000"/>
                </a:solidFill>
                <a:latin typeface="+mn-lt"/>
              </a:rPr>
              <a:t>. (2021) </a:t>
            </a:r>
            <a:r>
              <a:rPr lang="en-AU" sz="1000" b="0" i="0" u="none" strike="noStrike" baseline="0" dirty="0" err="1">
                <a:solidFill>
                  <a:srgbClr val="000000"/>
                </a:solidFill>
                <a:latin typeface="+mn-lt"/>
              </a:rPr>
              <a:t>Florabank</a:t>
            </a:r>
            <a:r>
              <a:rPr lang="en-AU" sz="1000" b="0" i="0" u="none" strike="noStrike" baseline="0" dirty="0">
                <a:solidFill>
                  <a:srgbClr val="000000"/>
                </a:solidFill>
                <a:latin typeface="+mn-lt"/>
              </a:rPr>
              <a:t> Guidelines Module 1.</a:t>
            </a:r>
          </a:p>
          <a:p>
            <a:endParaRPr lang="en-AU" sz="1000" dirty="0">
              <a:latin typeface="+mn-lt"/>
            </a:endParaRPr>
          </a:p>
          <a:p>
            <a:r>
              <a:rPr lang="en-AU" sz="1000" dirty="0">
                <a:latin typeface="+mn-lt"/>
              </a:rPr>
              <a:t>Description: You can see the range of ex situ collection types in this image in the grey box: </a:t>
            </a:r>
            <a:r>
              <a:rPr lang="en-AU" sz="1000" dirty="0" err="1">
                <a:latin typeface="+mn-lt"/>
              </a:rPr>
              <a:t>cryostorage</a:t>
            </a:r>
            <a:r>
              <a:rPr lang="en-AU" sz="1000" dirty="0">
                <a:latin typeface="+mn-lt"/>
              </a:rPr>
              <a:t>,</a:t>
            </a:r>
            <a:r>
              <a:rPr lang="en-AU" sz="1000" baseline="0" dirty="0">
                <a:latin typeface="+mn-lt"/>
              </a:rPr>
              <a:t> seed banking, micropropagation or tissue culture, and living collections</a:t>
            </a:r>
            <a:r>
              <a:rPr lang="en-AU" sz="1000" dirty="0">
                <a:latin typeface="+mn-lt"/>
              </a:rPr>
              <a:t>. These </a:t>
            </a:r>
            <a:r>
              <a:rPr lang="en-AU" sz="1000" i="1" dirty="0">
                <a:latin typeface="+mn-lt"/>
              </a:rPr>
              <a:t>ex situ</a:t>
            </a:r>
            <a:r>
              <a:rPr lang="en-AU" sz="1000" dirty="0">
                <a:latin typeface="+mn-lt"/>
              </a:rPr>
              <a:t>, or off site, collections, provide both information and propagules to support in situ (on site) conservation and rely on techniques such as seed germination or nursery propagation. You can see the management actions for </a:t>
            </a:r>
            <a:r>
              <a:rPr lang="en-AU" sz="1000" i="1" dirty="0">
                <a:latin typeface="+mn-lt"/>
              </a:rPr>
              <a:t>in situ </a:t>
            </a:r>
            <a:r>
              <a:rPr lang="en-AU" sz="1000" dirty="0">
                <a:latin typeface="+mn-lt"/>
              </a:rPr>
              <a:t>populations, or natural habitat, in the green box. Depending on site conditions, the management actions include maintaining habitat in a viable state, promoting natural regeneration, assisting regeneration and more intensive activities such as direct seeding, planting and translocation. </a:t>
            </a:r>
          </a:p>
        </p:txBody>
      </p:sp>
      <p:sp>
        <p:nvSpPr>
          <p:cNvPr id="4" name="Slide Number Placeholder 3"/>
          <p:cNvSpPr>
            <a:spLocks noGrp="1"/>
          </p:cNvSpPr>
          <p:nvPr>
            <p:ph type="sldNum" sz="quarter" idx="5"/>
          </p:nvPr>
        </p:nvSpPr>
        <p:spPr/>
        <p:txBody>
          <a:bodyPr/>
          <a:lstStyle/>
          <a:p>
            <a:fld id="{786F0166-B17B-461D-A2F4-F3DFCD0BFA43}" type="slidenum">
              <a:rPr lang="en-AU" smtClean="0"/>
              <a:t>5</a:t>
            </a:fld>
            <a:endParaRPr lang="en-AU"/>
          </a:p>
        </p:txBody>
      </p:sp>
    </p:spTree>
    <p:extLst>
      <p:ext uri="{BB962C8B-B14F-4D97-AF65-F5344CB8AC3E}">
        <p14:creationId xmlns:p14="http://schemas.microsoft.com/office/powerpoint/2010/main" val="4035953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t>The guidelines begin with a chapter outlining the ex situ options available, what to consider and how to prepare for germplasm conservation. Throughout the Guidelines, there are graphics such as flow charts, pop out boxes and references to source documents, to bring lots of information together in a way that’s easy to use. It’s a great reference for things like licence considerations, how to best capture genetic diversity, seed collecting and propagation tips, and processes for each type of germplasm collection. You can dip into the sections that you need, or use them to find out who else is working on a particular technique or plant family through the chapter author lists and references in each chapter, as well as the comprehensive index. </a:t>
            </a:r>
          </a:p>
        </p:txBody>
      </p:sp>
      <p:sp>
        <p:nvSpPr>
          <p:cNvPr id="4" name="Slide Number Placeholder 3"/>
          <p:cNvSpPr>
            <a:spLocks noGrp="1"/>
          </p:cNvSpPr>
          <p:nvPr>
            <p:ph type="sldNum" sz="quarter" idx="5"/>
          </p:nvPr>
        </p:nvSpPr>
        <p:spPr/>
        <p:txBody>
          <a:bodyPr/>
          <a:lstStyle/>
          <a:p>
            <a:fld id="{786F0166-B17B-461D-A2F4-F3DFCD0BFA43}" type="slidenum">
              <a:rPr lang="en-AU" smtClean="0"/>
              <a:t>6</a:t>
            </a:fld>
            <a:endParaRPr lang="en-AU"/>
          </a:p>
        </p:txBody>
      </p:sp>
    </p:spTree>
    <p:extLst>
      <p:ext uri="{BB962C8B-B14F-4D97-AF65-F5344CB8AC3E}">
        <p14:creationId xmlns:p14="http://schemas.microsoft.com/office/powerpoint/2010/main" val="2773576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a:t>This table in the Guidelines gives an overview of the advantages and disadvantages of each germplasm collection type. In most cases, seeds are the lowest cost and easiest to maintain, taking up very little space. Although many Australian species have long-lived seeds, we need to remember that seeds don’t last forever, so we need to have a way to use them and to regenerate or recollect that species in future. The other ex situ methods offer particular advantages but require a higher level of technical skill to get into storage, and it can be time consuming and expensive to develop protocols for each species. They also require more maintenance, which can really multiply labour and resource costs in the long term. </a:t>
            </a:r>
          </a:p>
        </p:txBody>
      </p:sp>
      <p:sp>
        <p:nvSpPr>
          <p:cNvPr id="4" name="Slide Number Placeholder 3"/>
          <p:cNvSpPr>
            <a:spLocks noGrp="1"/>
          </p:cNvSpPr>
          <p:nvPr>
            <p:ph type="sldNum" sz="quarter" idx="5"/>
          </p:nvPr>
        </p:nvSpPr>
        <p:spPr/>
        <p:txBody>
          <a:bodyPr/>
          <a:lstStyle/>
          <a:p>
            <a:fld id="{786F0166-B17B-461D-A2F4-F3DFCD0BFA43}" type="slidenum">
              <a:rPr lang="en-AU" smtClean="0"/>
              <a:t>7</a:t>
            </a:fld>
            <a:endParaRPr lang="en-AU"/>
          </a:p>
        </p:txBody>
      </p:sp>
    </p:spTree>
    <p:extLst>
      <p:ext uri="{BB962C8B-B14F-4D97-AF65-F5344CB8AC3E}">
        <p14:creationId xmlns:p14="http://schemas.microsoft.com/office/powerpoint/2010/main" val="1908219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000" dirty="0">
                <a:solidFill>
                  <a:srgbClr val="000000"/>
                </a:solidFill>
                <a:effectLst/>
                <a:latin typeface="+mn-lt"/>
                <a:ea typeface="Times New Roman" panose="02020603050405020304" pitchFamily="18" charset="0"/>
                <a:cs typeface="Museo Sans 500"/>
              </a:rPr>
              <a:t>The 3rd edition of </a:t>
            </a:r>
            <a:r>
              <a:rPr lang="en-US" sz="1000" i="1" dirty="0">
                <a:solidFill>
                  <a:srgbClr val="000000"/>
                </a:solidFill>
                <a:effectLst/>
                <a:latin typeface="+mn-lt"/>
                <a:ea typeface="Times New Roman" panose="02020603050405020304" pitchFamily="18" charset="0"/>
                <a:cs typeface="Museo Sans 500"/>
              </a:rPr>
              <a:t>Plant Germplasm Conservation in Australia </a:t>
            </a:r>
            <a:r>
              <a:rPr lang="en-US" sz="1000" dirty="0">
                <a:solidFill>
                  <a:srgbClr val="000000"/>
                </a:solidFill>
                <a:effectLst/>
                <a:latin typeface="+mn-lt"/>
                <a:ea typeface="Times New Roman" panose="02020603050405020304" pitchFamily="18" charset="0"/>
                <a:cs typeface="Museo Sans 500"/>
              </a:rPr>
              <a:t>shares knowledge about ex situ plant conservation, such as seed storage, which helps safeguard plant diversity for future use in restoration, translocation, horticulture and research. </a:t>
            </a:r>
            <a:endParaRPr lang="en-AU" sz="1000" dirty="0">
              <a:effectLst/>
              <a:latin typeface="+mn-lt"/>
              <a:ea typeface="Times New Roman" panose="02020603050405020304" pitchFamily="18" charset="0"/>
            </a:endParaRPr>
          </a:p>
          <a:p>
            <a:pPr algn="l" fontAlgn="base"/>
            <a:endParaRPr lang="en-AU" sz="1000" b="0" i="0" dirty="0">
              <a:solidFill>
                <a:srgbClr val="666666"/>
              </a:solidFill>
              <a:effectLst/>
              <a:latin typeface="+mn-lt"/>
            </a:endParaRPr>
          </a:p>
          <a:p>
            <a:pPr algn="l" fontAlgn="base"/>
            <a:r>
              <a:rPr lang="en-AU" sz="1000" b="0" i="0" dirty="0">
                <a:solidFill>
                  <a:srgbClr val="666666"/>
                </a:solidFill>
                <a:effectLst/>
                <a:latin typeface="+mn-lt"/>
              </a:rPr>
              <a:t>The Guidelines cover the spectrum of activities from planning and plant material collection through to storage and a diverse range of uses, including species recovery, translocation of nursery-grown plants or seeds, research, establishment of living collections, education, horticultural display and sustainable plant development. This new edition also includes 50 case studies, showcasing </a:t>
            </a:r>
            <a:r>
              <a:rPr lang="en-AU" sz="1000" b="0" i="1" dirty="0">
                <a:solidFill>
                  <a:srgbClr val="666666"/>
                </a:solidFill>
                <a:effectLst/>
                <a:latin typeface="+mn-lt"/>
              </a:rPr>
              <a:t>ex situ </a:t>
            </a:r>
            <a:r>
              <a:rPr lang="en-AU" sz="1000" b="0" i="0" dirty="0">
                <a:solidFill>
                  <a:srgbClr val="666666"/>
                </a:solidFill>
                <a:effectLst/>
                <a:latin typeface="+mn-lt"/>
              </a:rPr>
              <a:t>conservation in practice. </a:t>
            </a:r>
          </a:p>
        </p:txBody>
      </p:sp>
      <p:sp>
        <p:nvSpPr>
          <p:cNvPr id="4" name="Slide Number Placeholder 3"/>
          <p:cNvSpPr>
            <a:spLocks noGrp="1"/>
          </p:cNvSpPr>
          <p:nvPr>
            <p:ph type="sldNum" sz="quarter" idx="5"/>
          </p:nvPr>
        </p:nvSpPr>
        <p:spPr/>
        <p:txBody>
          <a:bodyPr/>
          <a:lstStyle/>
          <a:p>
            <a:fld id="{786F0166-B17B-461D-A2F4-F3DFCD0BFA43}" type="slidenum">
              <a:rPr lang="en-AU" smtClean="0"/>
              <a:t>8</a:t>
            </a:fld>
            <a:endParaRPr lang="en-AU"/>
          </a:p>
        </p:txBody>
      </p:sp>
    </p:spTree>
    <p:extLst>
      <p:ext uri="{BB962C8B-B14F-4D97-AF65-F5344CB8AC3E}">
        <p14:creationId xmlns:p14="http://schemas.microsoft.com/office/powerpoint/2010/main" val="1430050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chemeClr val="tx1"/>
                </a:solidFill>
                <a:effectLst/>
                <a:latin typeface="+mn-lt"/>
                <a:ea typeface="Times New Roman" panose="02020603050405020304" pitchFamily="18" charset="0"/>
              </a:rPr>
              <a:t>The Germplasm Guidelines are available for free download or ordering of print copies: </a:t>
            </a:r>
            <a:r>
              <a:rPr lang="en-US" sz="1000" u="sng" dirty="0">
                <a:solidFill>
                  <a:schemeClr val="tx1"/>
                </a:solidFill>
                <a:effectLst/>
                <a:latin typeface="+mn-lt"/>
                <a:ea typeface="Times New Roman" panose="02020603050405020304" pitchFamily="18" charset="0"/>
                <a:hlinkClick r:id="rId3">
                  <a:extLst>
                    <a:ext uri="{A12FA001-AC4F-418D-AE19-62706E023703}">
                      <ahyp:hlinkClr xmlns:ahyp="http://schemas.microsoft.com/office/drawing/2018/hyperlinkcolor" val="tx"/>
                    </a:ext>
                  </a:extLst>
                </a:hlinkClick>
              </a:rPr>
              <a:t>https://www.anpc.asn.au/plant-germplasm/</a:t>
            </a:r>
            <a:r>
              <a:rPr lang="en-AU" sz="1000" dirty="0">
                <a:solidFill>
                  <a:schemeClr val="tx1"/>
                </a:solidFill>
                <a:effectLst/>
                <a:latin typeface="+mn-lt"/>
                <a:ea typeface="Calibri" panose="020F0502020204030204" pitchFamily="34" charset="0"/>
                <a:cs typeface="Museo Sans 500"/>
              </a:rPr>
              <a:t> </a:t>
            </a:r>
          </a:p>
          <a:p>
            <a:r>
              <a:rPr lang="en-US" sz="1000" dirty="0">
                <a:solidFill>
                  <a:schemeClr val="tx1"/>
                </a:solidFill>
                <a:effectLst/>
                <a:latin typeface="+mn-lt"/>
                <a:ea typeface="Times New Roman" panose="02020603050405020304" pitchFamily="18" charset="0"/>
                <a:cs typeface="Museo Sans 500"/>
              </a:rPr>
              <a:t>A video series and webinar recordings, both based on the guideline’s chapters, support this release and are available on the ANPC YouTube channel </a:t>
            </a:r>
            <a:r>
              <a:rPr lang="en-US" sz="1000" dirty="0">
                <a:solidFill>
                  <a:schemeClr val="tx1"/>
                </a:solidFill>
                <a:effectLst/>
                <a:latin typeface="+mn-lt"/>
                <a:ea typeface="Times New Roman" panose="02020603050405020304" pitchFamily="18" charset="0"/>
              </a:rPr>
              <a:t>(</a:t>
            </a:r>
            <a:r>
              <a:rPr lang="en-US" sz="1000" u="sng" dirty="0">
                <a:solidFill>
                  <a:schemeClr val="tx1"/>
                </a:solidFill>
                <a:effectLst/>
                <a:latin typeface="+mn-lt"/>
                <a:ea typeface="Times New Roman" panose="02020603050405020304" pitchFamily="18" charset="0"/>
                <a:hlinkClick r:id="rId4">
                  <a:extLst>
                    <a:ext uri="{A12FA001-AC4F-418D-AE19-62706E023703}">
                      <ahyp:hlinkClr xmlns:ahyp="http://schemas.microsoft.com/office/drawing/2018/hyperlinkcolor" val="tx"/>
                    </a:ext>
                  </a:extLst>
                </a:hlinkClick>
              </a:rPr>
              <a:t>https://www.youtube.com/c/AnpcAsnAu</a:t>
            </a:r>
            <a:r>
              <a:rPr lang="en-US" sz="1000" dirty="0">
                <a:solidFill>
                  <a:schemeClr val="tx1"/>
                </a:solidFill>
                <a:effectLst/>
                <a:latin typeface="+mn-lt"/>
                <a:ea typeface="Times New Roman" panose="02020603050405020304" pitchFamily="18" charset="0"/>
              </a:rPr>
              <a:t>)</a:t>
            </a:r>
            <a:r>
              <a:rPr lang="en-US" sz="1000" dirty="0">
                <a:solidFill>
                  <a:schemeClr val="tx1"/>
                </a:solidFill>
                <a:effectLst/>
                <a:latin typeface="+mn-lt"/>
                <a:ea typeface="Times New Roman" panose="02020603050405020304" pitchFamily="18" charset="0"/>
                <a:cs typeface="Museo Sans 500"/>
              </a:rPr>
              <a:t>.</a:t>
            </a:r>
            <a:endParaRPr lang="en-AU" sz="1000" dirty="0">
              <a:solidFill>
                <a:schemeClr val="tx1"/>
              </a:solidFill>
              <a:effectLst/>
              <a:latin typeface="+mn-lt"/>
              <a:ea typeface="Times New Roman" panose="02020603050405020304" pitchFamily="18" charset="0"/>
            </a:endParaRPr>
          </a:p>
          <a:p>
            <a:endParaRPr lang="en-US" sz="1000" dirty="0">
              <a:solidFill>
                <a:schemeClr val="tx1"/>
              </a:solidFill>
              <a:effectLst/>
              <a:latin typeface="+mn-lt"/>
              <a:ea typeface="Times New Roman" panose="02020603050405020304" pitchFamily="18" charset="0"/>
              <a:cs typeface="Museo Sans 500"/>
            </a:endParaRPr>
          </a:p>
          <a:p>
            <a:r>
              <a:rPr lang="en-US" sz="1000" dirty="0">
                <a:solidFill>
                  <a:schemeClr val="tx1"/>
                </a:solidFill>
                <a:effectLst/>
                <a:highlight>
                  <a:srgbClr val="FFFF00"/>
                </a:highlight>
                <a:latin typeface="+mn-lt"/>
                <a:ea typeface="Times New Roman" panose="02020603050405020304" pitchFamily="18" charset="0"/>
                <a:cs typeface="Museo Sans 500"/>
              </a:rPr>
              <a:t>You can download the Guidelines and access the videos from our resource page using the QR code on screen now or at https://www.anpc.asn.au/germplasm-guidelines-review/. </a:t>
            </a:r>
          </a:p>
          <a:p>
            <a:r>
              <a:rPr lang="en-US" sz="1000" dirty="0">
                <a:solidFill>
                  <a:schemeClr val="tx1"/>
                </a:solidFill>
                <a:effectLst/>
                <a:latin typeface="+mn-lt"/>
                <a:ea typeface="Times New Roman" panose="02020603050405020304" pitchFamily="18" charset="0"/>
                <a:cs typeface="Museo Sans 500"/>
              </a:rPr>
              <a:t> </a:t>
            </a:r>
            <a:endParaRPr lang="en-AU" sz="1000" dirty="0">
              <a:solidFill>
                <a:schemeClr val="tx1"/>
              </a:solidFill>
              <a:effectLst/>
              <a:latin typeface="+mn-lt"/>
              <a:ea typeface="Times New Roman" panose="02020603050405020304" pitchFamily="18" charset="0"/>
            </a:endParaRPr>
          </a:p>
          <a:p>
            <a:r>
              <a:rPr lang="en-US" sz="1000" dirty="0">
                <a:solidFill>
                  <a:schemeClr val="tx1"/>
                </a:solidFill>
                <a:effectLst/>
                <a:latin typeface="+mn-lt"/>
                <a:ea typeface="Times New Roman" panose="02020603050405020304" pitchFamily="18" charset="0"/>
              </a:rPr>
              <a:t>Videos:</a:t>
            </a:r>
            <a:endParaRPr lang="en-AU" sz="1000" dirty="0">
              <a:solidFill>
                <a:schemeClr val="tx1"/>
              </a:solidFill>
              <a:effectLst/>
              <a:latin typeface="+mn-lt"/>
              <a:ea typeface="Times New Roman" panose="02020603050405020304" pitchFamily="18" charset="0"/>
            </a:endParaRPr>
          </a:p>
          <a:p>
            <a:pPr marL="342900" lvl="0" indent="-342900">
              <a:buFont typeface="Symbol" panose="05050102010706020507" pitchFamily="18" charset="2"/>
              <a:buChar char=""/>
            </a:pPr>
            <a:r>
              <a:rPr lang="en-US" sz="1000" dirty="0">
                <a:solidFill>
                  <a:schemeClr val="tx1"/>
                </a:solidFill>
                <a:effectLst/>
                <a:latin typeface="+mn-lt"/>
                <a:ea typeface="Times New Roman" panose="02020603050405020304" pitchFamily="18" charset="0"/>
              </a:rPr>
              <a:t>Plant Treasures: showcasing the ex situ conservation of Australia’s national plant treasures (Figure 4)</a:t>
            </a:r>
            <a:endParaRPr lang="en-AU" sz="1000" dirty="0">
              <a:solidFill>
                <a:schemeClr val="tx1"/>
              </a:solidFill>
              <a:effectLst/>
              <a:latin typeface="+mn-lt"/>
              <a:ea typeface="Times New Roman" panose="02020603050405020304" pitchFamily="18" charset="0"/>
            </a:endParaRPr>
          </a:p>
          <a:p>
            <a:pPr marL="342900" lvl="0" indent="-342900">
              <a:buFont typeface="Symbol" panose="05050102010706020507" pitchFamily="18" charset="2"/>
              <a:buChar char=""/>
            </a:pPr>
            <a:r>
              <a:rPr lang="en-US" sz="1000" dirty="0">
                <a:solidFill>
                  <a:schemeClr val="tx1"/>
                </a:solidFill>
                <a:effectLst/>
                <a:latin typeface="+mn-lt"/>
                <a:ea typeface="Times New Roman" panose="02020603050405020304" pitchFamily="18" charset="0"/>
              </a:rPr>
              <a:t>Assessing seed storage </a:t>
            </a:r>
            <a:r>
              <a:rPr lang="en-US" sz="1000" dirty="0" err="1">
                <a:solidFill>
                  <a:schemeClr val="tx1"/>
                </a:solidFill>
                <a:effectLst/>
                <a:latin typeface="+mn-lt"/>
                <a:ea typeface="Times New Roman" panose="02020603050405020304" pitchFamily="18" charset="0"/>
              </a:rPr>
              <a:t>behaviour</a:t>
            </a:r>
            <a:r>
              <a:rPr lang="en-US" sz="1000" dirty="0">
                <a:solidFill>
                  <a:schemeClr val="tx1"/>
                </a:solidFill>
                <a:effectLst/>
                <a:latin typeface="+mn-lt"/>
                <a:ea typeface="Times New Roman" panose="02020603050405020304" pitchFamily="18" charset="0"/>
              </a:rPr>
              <a:t>: hallmarks of non-orthodox seeds and alternatives to seed banking </a:t>
            </a:r>
            <a:endParaRPr lang="en-AU" sz="1000" dirty="0">
              <a:solidFill>
                <a:schemeClr val="tx1"/>
              </a:solidFill>
              <a:effectLst/>
              <a:latin typeface="+mn-lt"/>
              <a:ea typeface="Times New Roman" panose="02020603050405020304" pitchFamily="18" charset="0"/>
            </a:endParaRPr>
          </a:p>
          <a:p>
            <a:pPr marL="342900" lvl="0" indent="-342900">
              <a:buFont typeface="Symbol" panose="05050102010706020507" pitchFamily="18" charset="2"/>
              <a:buChar char=""/>
            </a:pPr>
            <a:r>
              <a:rPr lang="en-US" sz="1000" dirty="0">
                <a:solidFill>
                  <a:schemeClr val="tx1"/>
                </a:solidFill>
                <a:effectLst/>
                <a:latin typeface="+mn-lt"/>
                <a:ea typeface="Times New Roman" panose="02020603050405020304" pitchFamily="18" charset="0"/>
              </a:rPr>
              <a:t>The role of the nursery and living collections in ex situ conservation </a:t>
            </a:r>
            <a:endParaRPr lang="en-AU" sz="1000" dirty="0">
              <a:solidFill>
                <a:schemeClr val="tx1"/>
              </a:solidFill>
              <a:effectLst/>
              <a:latin typeface="+mn-lt"/>
              <a:ea typeface="Times New Roman" panose="02020603050405020304" pitchFamily="18" charset="0"/>
            </a:endParaRPr>
          </a:p>
          <a:p>
            <a:pPr marL="342900" lvl="0" indent="-342900">
              <a:buFont typeface="Symbol" panose="05050102010706020507" pitchFamily="18" charset="2"/>
              <a:buChar char=""/>
            </a:pPr>
            <a:r>
              <a:rPr lang="en-US" sz="1000" dirty="0">
                <a:solidFill>
                  <a:schemeClr val="tx1"/>
                </a:solidFill>
                <a:effectLst/>
                <a:latin typeface="+mn-lt"/>
                <a:ea typeface="Times New Roman" panose="02020603050405020304" pitchFamily="18" charset="0"/>
              </a:rPr>
              <a:t>Using ex situ collections of Australian native species: Translocation and other end uses </a:t>
            </a:r>
            <a:endParaRPr lang="en-AU" sz="1000" dirty="0">
              <a:solidFill>
                <a:schemeClr val="tx1"/>
              </a:solidFill>
              <a:effectLst/>
              <a:latin typeface="+mn-lt"/>
              <a:ea typeface="Times New Roman" panose="02020603050405020304" pitchFamily="18" charset="0"/>
            </a:endParaRPr>
          </a:p>
          <a:p>
            <a:pPr marL="342900" lvl="0" indent="-342900">
              <a:buFont typeface="Symbol" panose="05050102010706020507" pitchFamily="18" charset="2"/>
              <a:buChar char=""/>
            </a:pPr>
            <a:r>
              <a:rPr lang="en-US" sz="1000" dirty="0">
                <a:solidFill>
                  <a:schemeClr val="tx1"/>
                </a:solidFill>
                <a:effectLst/>
                <a:latin typeface="+mn-lt"/>
                <a:ea typeface="Times New Roman" panose="02020603050405020304" pitchFamily="18" charset="0"/>
              </a:rPr>
              <a:t>Techniques including:</a:t>
            </a:r>
            <a:endParaRPr lang="en-AU" sz="1000" dirty="0">
              <a:solidFill>
                <a:schemeClr val="tx1"/>
              </a:solidFill>
              <a:effectLst/>
              <a:latin typeface="+mn-lt"/>
              <a:ea typeface="Times New Roman" panose="02020603050405020304" pitchFamily="18" charset="0"/>
            </a:endParaRPr>
          </a:p>
          <a:p>
            <a:pPr marL="742950" lvl="1" indent="-285750">
              <a:buFont typeface="Courier New" panose="02070309020205020404" pitchFamily="49" charset="0"/>
              <a:buChar char="o"/>
            </a:pPr>
            <a:r>
              <a:rPr lang="en-US" sz="1000" dirty="0">
                <a:solidFill>
                  <a:schemeClr val="tx1"/>
                </a:solidFill>
                <a:effectLst/>
                <a:latin typeface="+mn-lt"/>
                <a:ea typeface="Times New Roman" panose="02020603050405020304" pitchFamily="18" charset="0"/>
              </a:rPr>
              <a:t>cutting propagation</a:t>
            </a:r>
            <a:endParaRPr lang="en-AU" sz="1000" dirty="0">
              <a:solidFill>
                <a:schemeClr val="tx1"/>
              </a:solidFill>
              <a:effectLst/>
              <a:latin typeface="+mn-lt"/>
              <a:ea typeface="Times New Roman" panose="02020603050405020304" pitchFamily="18" charset="0"/>
            </a:endParaRPr>
          </a:p>
          <a:p>
            <a:pPr marL="742950" lvl="1" indent="-285750">
              <a:buFont typeface="Courier New" panose="02070309020205020404" pitchFamily="49" charset="0"/>
              <a:buChar char="o"/>
            </a:pPr>
            <a:r>
              <a:rPr lang="en-US" sz="1000" dirty="0">
                <a:solidFill>
                  <a:schemeClr val="tx1"/>
                </a:solidFill>
                <a:effectLst/>
                <a:latin typeface="+mn-lt"/>
                <a:ea typeface="Times New Roman" panose="02020603050405020304" pitchFamily="18" charset="0"/>
              </a:rPr>
              <a:t>collection and processing of fern spores </a:t>
            </a:r>
            <a:endParaRPr lang="en-AU" sz="1000" dirty="0">
              <a:solidFill>
                <a:schemeClr val="tx1"/>
              </a:solidFill>
              <a:effectLst/>
              <a:latin typeface="+mn-lt"/>
              <a:ea typeface="Times New Roman" panose="02020603050405020304" pitchFamily="18" charset="0"/>
            </a:endParaRPr>
          </a:p>
          <a:p>
            <a:pPr marL="457200" lvl="1" indent="0">
              <a:buFont typeface="Courier New" panose="02070309020205020404" pitchFamily="49" charset="0"/>
              <a:buNone/>
            </a:pPr>
            <a:endParaRPr lang="en-AU" sz="1000" dirty="0">
              <a:solidFill>
                <a:schemeClr val="tx1"/>
              </a:solidFill>
              <a:effectLst/>
              <a:latin typeface="+mn-lt"/>
              <a:ea typeface="Times New Roman" panose="02020603050405020304" pitchFamily="18" charset="0"/>
            </a:endParaRPr>
          </a:p>
          <a:p>
            <a:r>
              <a:rPr lang="en-US" sz="1000" dirty="0">
                <a:solidFill>
                  <a:schemeClr val="tx1"/>
                </a:solidFill>
                <a:effectLst/>
                <a:latin typeface="+mn-lt"/>
                <a:ea typeface="Times New Roman" panose="02020603050405020304" pitchFamily="18" charset="0"/>
              </a:rPr>
              <a:t>Webinar recordings:</a:t>
            </a:r>
            <a:endParaRPr lang="en-AU" sz="1000" dirty="0">
              <a:solidFill>
                <a:schemeClr val="tx1"/>
              </a:solidFill>
              <a:effectLst/>
              <a:latin typeface="+mn-lt"/>
              <a:ea typeface="Times New Roman" panose="02020603050405020304" pitchFamily="18" charset="0"/>
            </a:endParaRPr>
          </a:p>
          <a:p>
            <a:pPr marL="342900" lvl="0" indent="-342900">
              <a:buFont typeface="Symbol" panose="05050102010706020507" pitchFamily="18" charset="2"/>
              <a:buChar char=""/>
            </a:pPr>
            <a:r>
              <a:rPr lang="en-US" sz="1000" dirty="0">
                <a:solidFill>
                  <a:schemeClr val="tx1"/>
                </a:solidFill>
                <a:effectLst/>
                <a:latin typeface="+mn-lt"/>
                <a:ea typeface="Times New Roman" panose="02020603050405020304" pitchFamily="18" charset="0"/>
              </a:rPr>
              <a:t>Recordings of ‘Plant Treasures’ webinars co-hosted with the support of Botanic Gardens Australian and New Zealand (BGANZ). Themes include:</a:t>
            </a:r>
            <a:endParaRPr lang="en-AU" sz="1000" dirty="0">
              <a:solidFill>
                <a:schemeClr val="tx1"/>
              </a:solidFill>
              <a:effectLst/>
              <a:latin typeface="+mn-lt"/>
              <a:ea typeface="Times New Roman" panose="02020603050405020304" pitchFamily="18" charset="0"/>
            </a:endParaRPr>
          </a:p>
          <a:p>
            <a:pPr marL="742950" lvl="1" indent="-285750">
              <a:buFont typeface="Courier New" panose="02070309020205020404" pitchFamily="49" charset="0"/>
              <a:buChar char="o"/>
            </a:pPr>
            <a:r>
              <a:rPr lang="en-US" sz="1000" dirty="0">
                <a:solidFill>
                  <a:schemeClr val="tx1"/>
                </a:solidFill>
                <a:effectLst/>
                <a:latin typeface="+mn-lt"/>
                <a:ea typeface="Times New Roman" panose="02020603050405020304" pitchFamily="18" charset="0"/>
              </a:rPr>
              <a:t>data collection and record keeping; </a:t>
            </a:r>
            <a:endParaRPr lang="en-AU" sz="1000" dirty="0">
              <a:solidFill>
                <a:schemeClr val="tx1"/>
              </a:solidFill>
              <a:effectLst/>
              <a:latin typeface="+mn-lt"/>
              <a:ea typeface="Times New Roman" panose="02020603050405020304" pitchFamily="18" charset="0"/>
            </a:endParaRPr>
          </a:p>
          <a:p>
            <a:pPr marL="742950" lvl="1" indent="-285750">
              <a:buFont typeface="Courier New" panose="02070309020205020404" pitchFamily="49" charset="0"/>
              <a:buChar char="o"/>
            </a:pPr>
            <a:r>
              <a:rPr lang="en-US" sz="1000" dirty="0">
                <a:solidFill>
                  <a:schemeClr val="tx1"/>
                </a:solidFill>
                <a:effectLst/>
                <a:latin typeface="+mn-lt"/>
                <a:ea typeface="Times New Roman" panose="02020603050405020304" pitchFamily="18" charset="0"/>
              </a:rPr>
              <a:t>biosecurity in ex situ collections; </a:t>
            </a:r>
            <a:endParaRPr lang="en-AU" sz="1000" dirty="0">
              <a:solidFill>
                <a:schemeClr val="tx1"/>
              </a:solidFill>
              <a:effectLst/>
              <a:latin typeface="+mn-lt"/>
              <a:ea typeface="Times New Roman" panose="02020603050405020304" pitchFamily="18" charset="0"/>
            </a:endParaRPr>
          </a:p>
          <a:p>
            <a:pPr marL="742950" lvl="1" indent="-285750">
              <a:buFont typeface="Courier New" panose="02070309020205020404" pitchFamily="49" charset="0"/>
              <a:buChar char="o"/>
            </a:pPr>
            <a:r>
              <a:rPr lang="en-US" sz="1000" dirty="0">
                <a:solidFill>
                  <a:schemeClr val="tx1"/>
                </a:solidFill>
                <a:effectLst/>
                <a:latin typeface="+mn-lt"/>
                <a:ea typeface="Times New Roman" panose="02020603050405020304" pitchFamily="18" charset="0"/>
              </a:rPr>
              <a:t>the role of the nursery and living collections in conserving native plants species (3 </a:t>
            </a:r>
            <a:r>
              <a:rPr lang="en-US" sz="1000" dirty="0" err="1">
                <a:solidFill>
                  <a:schemeClr val="tx1"/>
                </a:solidFill>
                <a:effectLst/>
                <a:latin typeface="+mn-lt"/>
                <a:ea typeface="Times New Roman" panose="02020603050405020304" pitchFamily="18" charset="0"/>
              </a:rPr>
              <a:t>hr</a:t>
            </a:r>
            <a:r>
              <a:rPr lang="en-US" sz="1000" dirty="0">
                <a:solidFill>
                  <a:schemeClr val="tx1"/>
                </a:solidFill>
                <a:effectLst/>
                <a:latin typeface="+mn-lt"/>
                <a:ea typeface="Times New Roman" panose="02020603050405020304" pitchFamily="18" charset="0"/>
              </a:rPr>
              <a:t> special); and </a:t>
            </a:r>
            <a:endParaRPr lang="en-AU" sz="1000" dirty="0">
              <a:solidFill>
                <a:schemeClr val="tx1"/>
              </a:solidFill>
              <a:effectLst/>
              <a:latin typeface="+mn-lt"/>
              <a:ea typeface="Times New Roman" panose="02020603050405020304" pitchFamily="18" charset="0"/>
            </a:endParaRPr>
          </a:p>
          <a:p>
            <a:pPr marL="742950" lvl="1" indent="-285750">
              <a:buFont typeface="Courier New" panose="02070309020205020404" pitchFamily="49" charset="0"/>
              <a:buChar char="o"/>
            </a:pPr>
            <a:r>
              <a:rPr lang="en-US" sz="1000" dirty="0">
                <a:solidFill>
                  <a:schemeClr val="tx1"/>
                </a:solidFill>
                <a:effectLst/>
                <a:latin typeface="+mn-lt"/>
                <a:ea typeface="Times New Roman" panose="02020603050405020304" pitchFamily="18" charset="0"/>
              </a:rPr>
              <a:t>an introduction to seed testing and germination. </a:t>
            </a:r>
            <a:endParaRPr lang="en-AU" sz="1000" dirty="0">
              <a:solidFill>
                <a:schemeClr val="tx1"/>
              </a:solidFill>
              <a:effectLst/>
              <a:latin typeface="+mn-lt"/>
              <a:ea typeface="Times New Roman" panose="02020603050405020304" pitchFamily="18" charset="0"/>
            </a:endParaRPr>
          </a:p>
          <a:p>
            <a:pPr marL="342900" lvl="0" indent="-342900">
              <a:buFont typeface="Symbol" panose="05050102010706020507" pitchFamily="18" charset="2"/>
              <a:buChar char=""/>
            </a:pPr>
            <a:r>
              <a:rPr lang="en-US" sz="1000" dirty="0">
                <a:solidFill>
                  <a:schemeClr val="tx1"/>
                </a:solidFill>
                <a:effectLst/>
                <a:latin typeface="+mn-lt"/>
                <a:ea typeface="Times New Roman" panose="02020603050405020304" pitchFamily="18" charset="0"/>
              </a:rPr>
              <a:t>Recordings of the Australian Academy of Science </a:t>
            </a:r>
            <a:r>
              <a:rPr lang="en-US" sz="1000" dirty="0" err="1">
                <a:solidFill>
                  <a:schemeClr val="tx1"/>
                </a:solidFill>
                <a:effectLst/>
                <a:latin typeface="+mn-lt"/>
                <a:ea typeface="Times New Roman" panose="02020603050405020304" pitchFamily="18" charset="0"/>
              </a:rPr>
              <a:t>Fenner</a:t>
            </a:r>
            <a:r>
              <a:rPr lang="en-US" sz="1000" dirty="0">
                <a:solidFill>
                  <a:schemeClr val="tx1"/>
                </a:solidFill>
                <a:effectLst/>
                <a:latin typeface="+mn-lt"/>
                <a:ea typeface="Times New Roman" panose="02020603050405020304" pitchFamily="18" charset="0"/>
              </a:rPr>
              <a:t> Conference on the Environment: ‘Exceptional times, exceptional plants’ </a:t>
            </a:r>
            <a:endParaRPr lang="en-AU" sz="1000" dirty="0">
              <a:solidFill>
                <a:schemeClr val="tx1"/>
              </a:solidFill>
              <a:effectLst/>
              <a:latin typeface="+mn-lt"/>
              <a:ea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786F0166-B17B-461D-A2F4-F3DFCD0BFA43}" type="slidenum">
              <a:rPr lang="en-AU" smtClean="0"/>
              <a:t>9</a:t>
            </a:fld>
            <a:endParaRPr lang="en-AU"/>
          </a:p>
        </p:txBody>
      </p:sp>
    </p:spTree>
    <p:extLst>
      <p:ext uri="{BB962C8B-B14F-4D97-AF65-F5344CB8AC3E}">
        <p14:creationId xmlns:p14="http://schemas.microsoft.com/office/powerpoint/2010/main" val="1301941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F6EA8-5D7B-4985-8EA9-1FE66C2E33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A51A2FA4-5992-4FAB-8290-BD9C8DE752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524DF936-6866-4598-A7B6-691BACAC49CC}"/>
              </a:ext>
            </a:extLst>
          </p:cNvPr>
          <p:cNvSpPr>
            <a:spLocks noGrp="1"/>
          </p:cNvSpPr>
          <p:nvPr>
            <p:ph type="dt" sz="half" idx="10"/>
          </p:nvPr>
        </p:nvSpPr>
        <p:spPr/>
        <p:txBody>
          <a:bodyPr/>
          <a:lstStyle/>
          <a:p>
            <a:fld id="{ECEA2E8B-2FBA-42DE-B4B3-1CFFB493122B}" type="datetimeFigureOut">
              <a:rPr lang="en-AU" smtClean="0"/>
              <a:t>20/09/2022</a:t>
            </a:fld>
            <a:endParaRPr lang="en-AU"/>
          </a:p>
        </p:txBody>
      </p:sp>
      <p:sp>
        <p:nvSpPr>
          <p:cNvPr id="5" name="Footer Placeholder 4">
            <a:extLst>
              <a:ext uri="{FF2B5EF4-FFF2-40B4-BE49-F238E27FC236}">
                <a16:creationId xmlns:a16="http://schemas.microsoft.com/office/drawing/2014/main" id="{5359E55E-9CEA-465A-84F6-D05A2D3F2B1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864C960-80DA-4520-9B90-EB4BE2E27A3B}"/>
              </a:ext>
            </a:extLst>
          </p:cNvPr>
          <p:cNvSpPr>
            <a:spLocks noGrp="1"/>
          </p:cNvSpPr>
          <p:nvPr>
            <p:ph type="sldNum" sz="quarter" idx="12"/>
          </p:nvPr>
        </p:nvSpPr>
        <p:spPr/>
        <p:txBody>
          <a:bodyPr/>
          <a:lstStyle/>
          <a:p>
            <a:fld id="{B6CD16AE-36BD-458F-B4B6-CFF95D1A9015}" type="slidenum">
              <a:rPr lang="en-AU" smtClean="0"/>
              <a:t>‹#›</a:t>
            </a:fld>
            <a:endParaRPr lang="en-AU"/>
          </a:p>
        </p:txBody>
      </p:sp>
    </p:spTree>
    <p:extLst>
      <p:ext uri="{BB962C8B-B14F-4D97-AF65-F5344CB8AC3E}">
        <p14:creationId xmlns:p14="http://schemas.microsoft.com/office/powerpoint/2010/main" val="654942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D6D93-C783-4C04-8537-DDF683F09D86}"/>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1322A5E-DC4F-439C-8A76-243E6F832B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598C9B9-0AF3-431F-8477-30299C734C5D}"/>
              </a:ext>
            </a:extLst>
          </p:cNvPr>
          <p:cNvSpPr>
            <a:spLocks noGrp="1"/>
          </p:cNvSpPr>
          <p:nvPr>
            <p:ph type="dt" sz="half" idx="10"/>
          </p:nvPr>
        </p:nvSpPr>
        <p:spPr/>
        <p:txBody>
          <a:bodyPr/>
          <a:lstStyle/>
          <a:p>
            <a:fld id="{ECEA2E8B-2FBA-42DE-B4B3-1CFFB493122B}" type="datetimeFigureOut">
              <a:rPr lang="en-AU" smtClean="0"/>
              <a:t>20/09/2022</a:t>
            </a:fld>
            <a:endParaRPr lang="en-AU"/>
          </a:p>
        </p:txBody>
      </p:sp>
      <p:sp>
        <p:nvSpPr>
          <p:cNvPr id="5" name="Footer Placeholder 4">
            <a:extLst>
              <a:ext uri="{FF2B5EF4-FFF2-40B4-BE49-F238E27FC236}">
                <a16:creationId xmlns:a16="http://schemas.microsoft.com/office/drawing/2014/main" id="{353C447F-C4CD-4619-8BDD-7A2B5DC107B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B194F18-1121-4E7B-833D-D180A219F0BC}"/>
              </a:ext>
            </a:extLst>
          </p:cNvPr>
          <p:cNvSpPr>
            <a:spLocks noGrp="1"/>
          </p:cNvSpPr>
          <p:nvPr>
            <p:ph type="sldNum" sz="quarter" idx="12"/>
          </p:nvPr>
        </p:nvSpPr>
        <p:spPr/>
        <p:txBody>
          <a:bodyPr/>
          <a:lstStyle/>
          <a:p>
            <a:fld id="{B6CD16AE-36BD-458F-B4B6-CFF95D1A9015}" type="slidenum">
              <a:rPr lang="en-AU" smtClean="0"/>
              <a:t>‹#›</a:t>
            </a:fld>
            <a:endParaRPr lang="en-AU"/>
          </a:p>
        </p:txBody>
      </p:sp>
    </p:spTree>
    <p:extLst>
      <p:ext uri="{BB962C8B-B14F-4D97-AF65-F5344CB8AC3E}">
        <p14:creationId xmlns:p14="http://schemas.microsoft.com/office/powerpoint/2010/main" val="1670322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D84C63-5531-4B46-AF9C-E45638FA254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4618957F-93B3-423A-BBC7-11B362510E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B63F1B0-00F0-4735-A1E2-36CDD98D7540}"/>
              </a:ext>
            </a:extLst>
          </p:cNvPr>
          <p:cNvSpPr>
            <a:spLocks noGrp="1"/>
          </p:cNvSpPr>
          <p:nvPr>
            <p:ph type="dt" sz="half" idx="10"/>
          </p:nvPr>
        </p:nvSpPr>
        <p:spPr/>
        <p:txBody>
          <a:bodyPr/>
          <a:lstStyle/>
          <a:p>
            <a:fld id="{ECEA2E8B-2FBA-42DE-B4B3-1CFFB493122B}" type="datetimeFigureOut">
              <a:rPr lang="en-AU" smtClean="0"/>
              <a:t>20/09/2022</a:t>
            </a:fld>
            <a:endParaRPr lang="en-AU"/>
          </a:p>
        </p:txBody>
      </p:sp>
      <p:sp>
        <p:nvSpPr>
          <p:cNvPr id="5" name="Footer Placeholder 4">
            <a:extLst>
              <a:ext uri="{FF2B5EF4-FFF2-40B4-BE49-F238E27FC236}">
                <a16:creationId xmlns:a16="http://schemas.microsoft.com/office/drawing/2014/main" id="{D8904CE1-65D0-4B60-8112-0D31A074BA9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C8AF313-52BC-4D84-8819-5598C5330053}"/>
              </a:ext>
            </a:extLst>
          </p:cNvPr>
          <p:cNvSpPr>
            <a:spLocks noGrp="1"/>
          </p:cNvSpPr>
          <p:nvPr>
            <p:ph type="sldNum" sz="quarter" idx="12"/>
          </p:nvPr>
        </p:nvSpPr>
        <p:spPr/>
        <p:txBody>
          <a:bodyPr/>
          <a:lstStyle/>
          <a:p>
            <a:fld id="{B6CD16AE-36BD-458F-B4B6-CFF95D1A9015}" type="slidenum">
              <a:rPr lang="en-AU" smtClean="0"/>
              <a:t>‹#›</a:t>
            </a:fld>
            <a:endParaRPr lang="en-AU"/>
          </a:p>
        </p:txBody>
      </p:sp>
    </p:spTree>
    <p:extLst>
      <p:ext uri="{BB962C8B-B14F-4D97-AF65-F5344CB8AC3E}">
        <p14:creationId xmlns:p14="http://schemas.microsoft.com/office/powerpoint/2010/main" val="2262900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545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92690-5FB3-46A0-8CC8-EDFCA57767B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8BF44A8-FF52-464B-A238-B5BFB3FBDC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4764F5CC-ED4B-40EC-A36A-ECD28F594D7B}"/>
              </a:ext>
            </a:extLst>
          </p:cNvPr>
          <p:cNvSpPr>
            <a:spLocks noGrp="1"/>
          </p:cNvSpPr>
          <p:nvPr>
            <p:ph type="dt" sz="half" idx="10"/>
          </p:nvPr>
        </p:nvSpPr>
        <p:spPr/>
        <p:txBody>
          <a:bodyPr/>
          <a:lstStyle/>
          <a:p>
            <a:fld id="{ECEA2E8B-2FBA-42DE-B4B3-1CFFB493122B}" type="datetimeFigureOut">
              <a:rPr lang="en-AU" smtClean="0"/>
              <a:t>20/09/2022</a:t>
            </a:fld>
            <a:endParaRPr lang="en-AU"/>
          </a:p>
        </p:txBody>
      </p:sp>
      <p:sp>
        <p:nvSpPr>
          <p:cNvPr id="5" name="Footer Placeholder 4">
            <a:extLst>
              <a:ext uri="{FF2B5EF4-FFF2-40B4-BE49-F238E27FC236}">
                <a16:creationId xmlns:a16="http://schemas.microsoft.com/office/drawing/2014/main" id="{DA2C620B-B83F-4BCD-BA11-5FA94823BB1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9422224-8F51-4691-8EF8-93070114622D}"/>
              </a:ext>
            </a:extLst>
          </p:cNvPr>
          <p:cNvSpPr>
            <a:spLocks noGrp="1"/>
          </p:cNvSpPr>
          <p:nvPr>
            <p:ph type="sldNum" sz="quarter" idx="12"/>
          </p:nvPr>
        </p:nvSpPr>
        <p:spPr/>
        <p:txBody>
          <a:bodyPr/>
          <a:lstStyle/>
          <a:p>
            <a:fld id="{B6CD16AE-36BD-458F-B4B6-CFF95D1A9015}" type="slidenum">
              <a:rPr lang="en-AU" smtClean="0"/>
              <a:t>‹#›</a:t>
            </a:fld>
            <a:endParaRPr lang="en-AU"/>
          </a:p>
        </p:txBody>
      </p:sp>
    </p:spTree>
    <p:extLst>
      <p:ext uri="{BB962C8B-B14F-4D97-AF65-F5344CB8AC3E}">
        <p14:creationId xmlns:p14="http://schemas.microsoft.com/office/powerpoint/2010/main" val="818380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F956B-1A03-4B89-BEB0-4DCA785664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6E56A373-3BA2-4540-A547-2B39791669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5FD693-4E53-4F97-80A3-A15E3AAACEB5}"/>
              </a:ext>
            </a:extLst>
          </p:cNvPr>
          <p:cNvSpPr>
            <a:spLocks noGrp="1"/>
          </p:cNvSpPr>
          <p:nvPr>
            <p:ph type="dt" sz="half" idx="10"/>
          </p:nvPr>
        </p:nvSpPr>
        <p:spPr/>
        <p:txBody>
          <a:bodyPr/>
          <a:lstStyle/>
          <a:p>
            <a:fld id="{ECEA2E8B-2FBA-42DE-B4B3-1CFFB493122B}" type="datetimeFigureOut">
              <a:rPr lang="en-AU" smtClean="0"/>
              <a:t>20/09/2022</a:t>
            </a:fld>
            <a:endParaRPr lang="en-AU"/>
          </a:p>
        </p:txBody>
      </p:sp>
      <p:sp>
        <p:nvSpPr>
          <p:cNvPr id="5" name="Footer Placeholder 4">
            <a:extLst>
              <a:ext uri="{FF2B5EF4-FFF2-40B4-BE49-F238E27FC236}">
                <a16:creationId xmlns:a16="http://schemas.microsoft.com/office/drawing/2014/main" id="{C2AA424D-8D33-4170-A7C3-69783300939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5AC1AFE-5257-41E0-847C-E7F02E8248B5}"/>
              </a:ext>
            </a:extLst>
          </p:cNvPr>
          <p:cNvSpPr>
            <a:spLocks noGrp="1"/>
          </p:cNvSpPr>
          <p:nvPr>
            <p:ph type="sldNum" sz="quarter" idx="12"/>
          </p:nvPr>
        </p:nvSpPr>
        <p:spPr/>
        <p:txBody>
          <a:bodyPr/>
          <a:lstStyle/>
          <a:p>
            <a:fld id="{B6CD16AE-36BD-458F-B4B6-CFF95D1A9015}" type="slidenum">
              <a:rPr lang="en-AU" smtClean="0"/>
              <a:t>‹#›</a:t>
            </a:fld>
            <a:endParaRPr lang="en-AU"/>
          </a:p>
        </p:txBody>
      </p:sp>
    </p:spTree>
    <p:extLst>
      <p:ext uri="{BB962C8B-B14F-4D97-AF65-F5344CB8AC3E}">
        <p14:creationId xmlns:p14="http://schemas.microsoft.com/office/powerpoint/2010/main" val="2002103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3AEA5-BBEF-4F8F-9485-6DF2688925E2}"/>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DB17878-9084-4D19-9F52-259E20204E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ADB6B7F0-709D-4E2C-8D04-23B6E5C1AA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45974E6B-0351-40CE-AB3B-25C66419DB0B}"/>
              </a:ext>
            </a:extLst>
          </p:cNvPr>
          <p:cNvSpPr>
            <a:spLocks noGrp="1"/>
          </p:cNvSpPr>
          <p:nvPr>
            <p:ph type="dt" sz="half" idx="10"/>
          </p:nvPr>
        </p:nvSpPr>
        <p:spPr/>
        <p:txBody>
          <a:bodyPr/>
          <a:lstStyle/>
          <a:p>
            <a:fld id="{ECEA2E8B-2FBA-42DE-B4B3-1CFFB493122B}" type="datetimeFigureOut">
              <a:rPr lang="en-AU" smtClean="0"/>
              <a:t>20/09/2022</a:t>
            </a:fld>
            <a:endParaRPr lang="en-AU"/>
          </a:p>
        </p:txBody>
      </p:sp>
      <p:sp>
        <p:nvSpPr>
          <p:cNvPr id="6" name="Footer Placeholder 5">
            <a:extLst>
              <a:ext uri="{FF2B5EF4-FFF2-40B4-BE49-F238E27FC236}">
                <a16:creationId xmlns:a16="http://schemas.microsoft.com/office/drawing/2014/main" id="{AF666A70-0B01-4A10-98AC-FE97FF70AADB}"/>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59534A0-9323-40CA-B3B4-E31B1A0F3B94}"/>
              </a:ext>
            </a:extLst>
          </p:cNvPr>
          <p:cNvSpPr>
            <a:spLocks noGrp="1"/>
          </p:cNvSpPr>
          <p:nvPr>
            <p:ph type="sldNum" sz="quarter" idx="12"/>
          </p:nvPr>
        </p:nvSpPr>
        <p:spPr/>
        <p:txBody>
          <a:bodyPr/>
          <a:lstStyle/>
          <a:p>
            <a:fld id="{B6CD16AE-36BD-458F-B4B6-CFF95D1A9015}" type="slidenum">
              <a:rPr lang="en-AU" smtClean="0"/>
              <a:t>‹#›</a:t>
            </a:fld>
            <a:endParaRPr lang="en-AU"/>
          </a:p>
        </p:txBody>
      </p:sp>
    </p:spTree>
    <p:extLst>
      <p:ext uri="{BB962C8B-B14F-4D97-AF65-F5344CB8AC3E}">
        <p14:creationId xmlns:p14="http://schemas.microsoft.com/office/powerpoint/2010/main" val="1975755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7130D2-B9D5-496D-B923-9F861F40F8ED}"/>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4DA9B62-E257-471E-B8E2-B07DDE2FC0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4ECA0D-6CA7-4229-ACD1-99AEA9E97C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68608224-AF55-48CF-9451-ABB6EFA4C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2230CEE-2644-42AF-9C25-FFE4DB968E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A8CC0B60-8CC2-4367-A43F-AD9762C6571B}"/>
              </a:ext>
            </a:extLst>
          </p:cNvPr>
          <p:cNvSpPr>
            <a:spLocks noGrp="1"/>
          </p:cNvSpPr>
          <p:nvPr>
            <p:ph type="dt" sz="half" idx="10"/>
          </p:nvPr>
        </p:nvSpPr>
        <p:spPr/>
        <p:txBody>
          <a:bodyPr/>
          <a:lstStyle/>
          <a:p>
            <a:fld id="{ECEA2E8B-2FBA-42DE-B4B3-1CFFB493122B}" type="datetimeFigureOut">
              <a:rPr lang="en-AU" smtClean="0"/>
              <a:t>20/09/2022</a:t>
            </a:fld>
            <a:endParaRPr lang="en-AU"/>
          </a:p>
        </p:txBody>
      </p:sp>
      <p:sp>
        <p:nvSpPr>
          <p:cNvPr id="8" name="Footer Placeholder 7">
            <a:extLst>
              <a:ext uri="{FF2B5EF4-FFF2-40B4-BE49-F238E27FC236}">
                <a16:creationId xmlns:a16="http://schemas.microsoft.com/office/drawing/2014/main" id="{1F034058-217C-4462-9892-9CF45D1033B3}"/>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66065F42-44F0-4983-B2D5-8F853A1AEDDD}"/>
              </a:ext>
            </a:extLst>
          </p:cNvPr>
          <p:cNvSpPr>
            <a:spLocks noGrp="1"/>
          </p:cNvSpPr>
          <p:nvPr>
            <p:ph type="sldNum" sz="quarter" idx="12"/>
          </p:nvPr>
        </p:nvSpPr>
        <p:spPr/>
        <p:txBody>
          <a:bodyPr/>
          <a:lstStyle/>
          <a:p>
            <a:fld id="{B6CD16AE-36BD-458F-B4B6-CFF95D1A9015}" type="slidenum">
              <a:rPr lang="en-AU" smtClean="0"/>
              <a:t>‹#›</a:t>
            </a:fld>
            <a:endParaRPr lang="en-AU"/>
          </a:p>
        </p:txBody>
      </p:sp>
    </p:spTree>
    <p:extLst>
      <p:ext uri="{BB962C8B-B14F-4D97-AF65-F5344CB8AC3E}">
        <p14:creationId xmlns:p14="http://schemas.microsoft.com/office/powerpoint/2010/main" val="2635356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A1C79-B847-4DFB-9DB6-22421339C74D}"/>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67CA7A47-C591-419E-8E58-9C8F5D4DCE8C}"/>
              </a:ext>
            </a:extLst>
          </p:cNvPr>
          <p:cNvSpPr>
            <a:spLocks noGrp="1"/>
          </p:cNvSpPr>
          <p:nvPr>
            <p:ph type="dt" sz="half" idx="10"/>
          </p:nvPr>
        </p:nvSpPr>
        <p:spPr/>
        <p:txBody>
          <a:bodyPr/>
          <a:lstStyle/>
          <a:p>
            <a:fld id="{ECEA2E8B-2FBA-42DE-B4B3-1CFFB493122B}" type="datetimeFigureOut">
              <a:rPr lang="en-AU" smtClean="0"/>
              <a:t>20/09/2022</a:t>
            </a:fld>
            <a:endParaRPr lang="en-AU"/>
          </a:p>
        </p:txBody>
      </p:sp>
      <p:sp>
        <p:nvSpPr>
          <p:cNvPr id="4" name="Footer Placeholder 3">
            <a:extLst>
              <a:ext uri="{FF2B5EF4-FFF2-40B4-BE49-F238E27FC236}">
                <a16:creationId xmlns:a16="http://schemas.microsoft.com/office/drawing/2014/main" id="{DB2A6EED-31B6-4233-957F-E97E11DB42C7}"/>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2BE09EB7-EF7B-4548-B6A4-A5E3D65A0377}"/>
              </a:ext>
            </a:extLst>
          </p:cNvPr>
          <p:cNvSpPr>
            <a:spLocks noGrp="1"/>
          </p:cNvSpPr>
          <p:nvPr>
            <p:ph type="sldNum" sz="quarter" idx="12"/>
          </p:nvPr>
        </p:nvSpPr>
        <p:spPr/>
        <p:txBody>
          <a:bodyPr/>
          <a:lstStyle/>
          <a:p>
            <a:fld id="{B6CD16AE-36BD-458F-B4B6-CFF95D1A9015}" type="slidenum">
              <a:rPr lang="en-AU" smtClean="0"/>
              <a:t>‹#›</a:t>
            </a:fld>
            <a:endParaRPr lang="en-AU"/>
          </a:p>
        </p:txBody>
      </p:sp>
    </p:spTree>
    <p:extLst>
      <p:ext uri="{BB962C8B-B14F-4D97-AF65-F5344CB8AC3E}">
        <p14:creationId xmlns:p14="http://schemas.microsoft.com/office/powerpoint/2010/main" val="1333335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CE422A-E974-420F-8586-82F2FA4E966F}"/>
              </a:ext>
            </a:extLst>
          </p:cNvPr>
          <p:cNvSpPr>
            <a:spLocks noGrp="1"/>
          </p:cNvSpPr>
          <p:nvPr>
            <p:ph type="dt" sz="half" idx="10"/>
          </p:nvPr>
        </p:nvSpPr>
        <p:spPr/>
        <p:txBody>
          <a:bodyPr/>
          <a:lstStyle/>
          <a:p>
            <a:fld id="{ECEA2E8B-2FBA-42DE-B4B3-1CFFB493122B}" type="datetimeFigureOut">
              <a:rPr lang="en-AU" smtClean="0"/>
              <a:t>20/09/2022</a:t>
            </a:fld>
            <a:endParaRPr lang="en-AU"/>
          </a:p>
        </p:txBody>
      </p:sp>
      <p:sp>
        <p:nvSpPr>
          <p:cNvPr id="3" name="Footer Placeholder 2">
            <a:extLst>
              <a:ext uri="{FF2B5EF4-FFF2-40B4-BE49-F238E27FC236}">
                <a16:creationId xmlns:a16="http://schemas.microsoft.com/office/drawing/2014/main" id="{E1D6BAB6-20C9-402F-848D-1763C112755A}"/>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78E79E8D-A23E-4C56-9136-82FED569C215}"/>
              </a:ext>
            </a:extLst>
          </p:cNvPr>
          <p:cNvSpPr>
            <a:spLocks noGrp="1"/>
          </p:cNvSpPr>
          <p:nvPr>
            <p:ph type="sldNum" sz="quarter" idx="12"/>
          </p:nvPr>
        </p:nvSpPr>
        <p:spPr/>
        <p:txBody>
          <a:bodyPr/>
          <a:lstStyle/>
          <a:p>
            <a:fld id="{B6CD16AE-36BD-458F-B4B6-CFF95D1A9015}" type="slidenum">
              <a:rPr lang="en-AU" smtClean="0"/>
              <a:t>‹#›</a:t>
            </a:fld>
            <a:endParaRPr lang="en-AU"/>
          </a:p>
        </p:txBody>
      </p:sp>
    </p:spTree>
    <p:extLst>
      <p:ext uri="{BB962C8B-B14F-4D97-AF65-F5344CB8AC3E}">
        <p14:creationId xmlns:p14="http://schemas.microsoft.com/office/powerpoint/2010/main" val="1443601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0A6AB-530C-44CF-BB7C-2A1D9BAA8F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08B69771-B8A8-4A1A-8F8B-25F3372254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2A7158F3-EA32-409E-945C-05CFD34B43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7DF6EE-3DC3-4C16-B1EA-47303CF2CDB0}"/>
              </a:ext>
            </a:extLst>
          </p:cNvPr>
          <p:cNvSpPr>
            <a:spLocks noGrp="1"/>
          </p:cNvSpPr>
          <p:nvPr>
            <p:ph type="dt" sz="half" idx="10"/>
          </p:nvPr>
        </p:nvSpPr>
        <p:spPr/>
        <p:txBody>
          <a:bodyPr/>
          <a:lstStyle/>
          <a:p>
            <a:fld id="{ECEA2E8B-2FBA-42DE-B4B3-1CFFB493122B}" type="datetimeFigureOut">
              <a:rPr lang="en-AU" smtClean="0"/>
              <a:t>20/09/2022</a:t>
            </a:fld>
            <a:endParaRPr lang="en-AU"/>
          </a:p>
        </p:txBody>
      </p:sp>
      <p:sp>
        <p:nvSpPr>
          <p:cNvPr id="6" name="Footer Placeholder 5">
            <a:extLst>
              <a:ext uri="{FF2B5EF4-FFF2-40B4-BE49-F238E27FC236}">
                <a16:creationId xmlns:a16="http://schemas.microsoft.com/office/drawing/2014/main" id="{116E67AC-5371-4E41-B5DD-BF831B9633C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80A7739-CFD3-42F2-8124-F8D750488D7A}"/>
              </a:ext>
            </a:extLst>
          </p:cNvPr>
          <p:cNvSpPr>
            <a:spLocks noGrp="1"/>
          </p:cNvSpPr>
          <p:nvPr>
            <p:ph type="sldNum" sz="quarter" idx="12"/>
          </p:nvPr>
        </p:nvSpPr>
        <p:spPr/>
        <p:txBody>
          <a:bodyPr/>
          <a:lstStyle/>
          <a:p>
            <a:fld id="{B6CD16AE-36BD-458F-B4B6-CFF95D1A9015}" type="slidenum">
              <a:rPr lang="en-AU" smtClean="0"/>
              <a:t>‹#›</a:t>
            </a:fld>
            <a:endParaRPr lang="en-AU"/>
          </a:p>
        </p:txBody>
      </p:sp>
    </p:spTree>
    <p:extLst>
      <p:ext uri="{BB962C8B-B14F-4D97-AF65-F5344CB8AC3E}">
        <p14:creationId xmlns:p14="http://schemas.microsoft.com/office/powerpoint/2010/main" val="3327098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D4400-84C9-42FA-A1B9-8F3BCCF0C9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36F9BA8E-53A6-4401-B492-A5AD4079CD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AA58D33A-693E-41D8-A7A7-E735AD25A7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42102F-43B3-40E0-A935-7BEF5766472B}"/>
              </a:ext>
            </a:extLst>
          </p:cNvPr>
          <p:cNvSpPr>
            <a:spLocks noGrp="1"/>
          </p:cNvSpPr>
          <p:nvPr>
            <p:ph type="dt" sz="half" idx="10"/>
          </p:nvPr>
        </p:nvSpPr>
        <p:spPr/>
        <p:txBody>
          <a:bodyPr/>
          <a:lstStyle/>
          <a:p>
            <a:fld id="{ECEA2E8B-2FBA-42DE-B4B3-1CFFB493122B}" type="datetimeFigureOut">
              <a:rPr lang="en-AU" smtClean="0"/>
              <a:t>20/09/2022</a:t>
            </a:fld>
            <a:endParaRPr lang="en-AU"/>
          </a:p>
        </p:txBody>
      </p:sp>
      <p:sp>
        <p:nvSpPr>
          <p:cNvPr id="6" name="Footer Placeholder 5">
            <a:extLst>
              <a:ext uri="{FF2B5EF4-FFF2-40B4-BE49-F238E27FC236}">
                <a16:creationId xmlns:a16="http://schemas.microsoft.com/office/drawing/2014/main" id="{6525A6B1-4306-4653-8169-6B8260E2F0E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DEEA169-D208-4393-BF4D-B05DCC78D902}"/>
              </a:ext>
            </a:extLst>
          </p:cNvPr>
          <p:cNvSpPr>
            <a:spLocks noGrp="1"/>
          </p:cNvSpPr>
          <p:nvPr>
            <p:ph type="sldNum" sz="quarter" idx="12"/>
          </p:nvPr>
        </p:nvSpPr>
        <p:spPr/>
        <p:txBody>
          <a:bodyPr/>
          <a:lstStyle/>
          <a:p>
            <a:fld id="{B6CD16AE-36BD-458F-B4B6-CFF95D1A9015}" type="slidenum">
              <a:rPr lang="en-AU" smtClean="0"/>
              <a:t>‹#›</a:t>
            </a:fld>
            <a:endParaRPr lang="en-AU"/>
          </a:p>
        </p:txBody>
      </p:sp>
    </p:spTree>
    <p:extLst>
      <p:ext uri="{BB962C8B-B14F-4D97-AF65-F5344CB8AC3E}">
        <p14:creationId xmlns:p14="http://schemas.microsoft.com/office/powerpoint/2010/main" val="4165899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AB79A6-4690-47FE-B53F-454DF34EB7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6526F0AD-7723-4D2A-A795-A5AB08A82F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D0E1435-801E-47B7-A27E-EBA5786977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EA2E8B-2FBA-42DE-B4B3-1CFFB493122B}" type="datetimeFigureOut">
              <a:rPr lang="en-AU" smtClean="0"/>
              <a:t>20/09/2022</a:t>
            </a:fld>
            <a:endParaRPr lang="en-AU"/>
          </a:p>
        </p:txBody>
      </p:sp>
      <p:sp>
        <p:nvSpPr>
          <p:cNvPr id="5" name="Footer Placeholder 4">
            <a:extLst>
              <a:ext uri="{FF2B5EF4-FFF2-40B4-BE49-F238E27FC236}">
                <a16:creationId xmlns:a16="http://schemas.microsoft.com/office/drawing/2014/main" id="{DB6570D3-D46A-4B8D-8E12-3C2832A0EE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A712C5FE-8F61-4295-8339-66406DFBE7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CD16AE-36BD-458F-B4B6-CFF95D1A9015}" type="slidenum">
              <a:rPr lang="en-AU" smtClean="0"/>
              <a:t>‹#›</a:t>
            </a:fld>
            <a:endParaRPr lang="en-AU"/>
          </a:p>
        </p:txBody>
      </p:sp>
    </p:spTree>
    <p:extLst>
      <p:ext uri="{BB962C8B-B14F-4D97-AF65-F5344CB8AC3E}">
        <p14:creationId xmlns:p14="http://schemas.microsoft.com/office/powerpoint/2010/main" val="3156927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B05F7F"/>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D7FDFB-B8F7-0576-D055-4757DE3CB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9831" y="564203"/>
            <a:ext cx="4297243" cy="2476053"/>
          </a:xfrm>
          <a:prstGeom prst="rect">
            <a:avLst/>
          </a:prstGeom>
          <a:ln w="31750">
            <a:solidFill>
              <a:srgbClr val="902C34"/>
            </a:solidFill>
          </a:ln>
        </p:spPr>
      </p:pic>
      <p:sp>
        <p:nvSpPr>
          <p:cNvPr id="2" name="Rectangle 1">
            <a:extLst>
              <a:ext uri="{FF2B5EF4-FFF2-40B4-BE49-F238E27FC236}">
                <a16:creationId xmlns:a16="http://schemas.microsoft.com/office/drawing/2014/main" id="{CEC4EE26-BA00-4584-B7C3-0A27F964C67B}"/>
              </a:ext>
            </a:extLst>
          </p:cNvPr>
          <p:cNvSpPr/>
          <p:nvPr userDrawn="1"/>
        </p:nvSpPr>
        <p:spPr>
          <a:xfrm>
            <a:off x="0" y="5525311"/>
            <a:ext cx="12192000" cy="1332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Connector 7">
            <a:extLst>
              <a:ext uri="{FF2B5EF4-FFF2-40B4-BE49-F238E27FC236}">
                <a16:creationId xmlns:a16="http://schemas.microsoft.com/office/drawing/2014/main" id="{56BE5C07-67D7-B715-D30F-72651A5B5630}"/>
              </a:ext>
            </a:extLst>
          </p:cNvPr>
          <p:cNvCxnSpPr>
            <a:cxnSpLocks/>
          </p:cNvCxnSpPr>
          <p:nvPr userDrawn="1"/>
        </p:nvCxnSpPr>
        <p:spPr>
          <a:xfrm>
            <a:off x="0" y="5525311"/>
            <a:ext cx="12192000" cy="0"/>
          </a:xfrm>
          <a:prstGeom prst="line">
            <a:avLst/>
          </a:prstGeom>
          <a:ln w="857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0003565E-A050-C2EA-968E-06D6AFD8A01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62579" y="5695924"/>
            <a:ext cx="1802417" cy="1159202"/>
          </a:xfrm>
          <a:prstGeom prst="rect">
            <a:avLst/>
          </a:prstGeom>
        </p:spPr>
      </p:pic>
      <p:pic>
        <p:nvPicPr>
          <p:cNvPr id="14" name="Picture 13">
            <a:extLst>
              <a:ext uri="{FF2B5EF4-FFF2-40B4-BE49-F238E27FC236}">
                <a16:creationId xmlns:a16="http://schemas.microsoft.com/office/drawing/2014/main" id="{C70B43D7-2150-9134-A219-0C55BB4898F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7837" y="5787525"/>
            <a:ext cx="2066997" cy="984085"/>
          </a:xfrm>
          <a:prstGeom prst="rect">
            <a:avLst/>
          </a:prstGeom>
        </p:spPr>
      </p:pic>
      <p:pic>
        <p:nvPicPr>
          <p:cNvPr id="5" name="Picture 4">
            <a:extLst>
              <a:ext uri="{FF2B5EF4-FFF2-40B4-BE49-F238E27FC236}">
                <a16:creationId xmlns:a16="http://schemas.microsoft.com/office/drawing/2014/main" id="{8584758B-5DB4-34C7-FCB1-C63328A3821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479831" y="3392196"/>
            <a:ext cx="1819275" cy="1781175"/>
          </a:xfrm>
          <a:prstGeom prst="rect">
            <a:avLst/>
          </a:prstGeom>
        </p:spPr>
      </p:pic>
    </p:spTree>
    <p:extLst>
      <p:ext uri="{BB962C8B-B14F-4D97-AF65-F5344CB8AC3E}">
        <p14:creationId xmlns:p14="http://schemas.microsoft.com/office/powerpoint/2010/main" val="882018319"/>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Amelia.Yenson@botanicgardens.nsw.gov.au" TargetMode="External"/><Relationship Id="rId4" Type="http://schemas.openxmlformats.org/officeDocument/2006/relationships/hyperlink" Target="https://www.anpc.asn.au/plant-germplas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d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80AF3-A969-4916-B796-96DD77C7D0B0}"/>
              </a:ext>
            </a:extLst>
          </p:cNvPr>
          <p:cNvSpPr>
            <a:spLocks noGrp="1"/>
          </p:cNvSpPr>
          <p:nvPr>
            <p:ph type="ctrTitle"/>
          </p:nvPr>
        </p:nvSpPr>
        <p:spPr/>
        <p:txBody>
          <a:bodyPr/>
          <a:lstStyle/>
          <a:p>
            <a:endParaRPr lang="en-AU" dirty="0"/>
          </a:p>
        </p:txBody>
      </p:sp>
      <p:sp>
        <p:nvSpPr>
          <p:cNvPr id="3" name="Subtitle 2">
            <a:extLst>
              <a:ext uri="{FF2B5EF4-FFF2-40B4-BE49-F238E27FC236}">
                <a16:creationId xmlns:a16="http://schemas.microsoft.com/office/drawing/2014/main" id="{901CFE35-5785-4668-9618-4BC6B57469D6}"/>
              </a:ext>
            </a:extLst>
          </p:cNvPr>
          <p:cNvSpPr>
            <a:spLocks noGrp="1"/>
          </p:cNvSpPr>
          <p:nvPr>
            <p:ph type="subTitle" idx="1"/>
          </p:nvPr>
        </p:nvSpPr>
        <p:spPr/>
        <p:txBody>
          <a:bodyPr/>
          <a:lstStyle/>
          <a:p>
            <a:endParaRPr lang="en-AU"/>
          </a:p>
        </p:txBody>
      </p:sp>
      <p:pic>
        <p:nvPicPr>
          <p:cNvPr id="5" name="Picture 4">
            <a:extLst>
              <a:ext uri="{FF2B5EF4-FFF2-40B4-BE49-F238E27FC236}">
                <a16:creationId xmlns:a16="http://schemas.microsoft.com/office/drawing/2014/main" id="{7372D06E-8473-44CE-B6A0-D365E50A43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C2F47D28-754E-4C08-8FF6-695D14A20C97}"/>
              </a:ext>
            </a:extLst>
          </p:cNvPr>
          <p:cNvSpPr txBox="1"/>
          <p:nvPr/>
        </p:nvSpPr>
        <p:spPr>
          <a:xfrm>
            <a:off x="530942" y="865327"/>
            <a:ext cx="4383221" cy="5078313"/>
          </a:xfrm>
          <a:prstGeom prst="rect">
            <a:avLst/>
          </a:prstGeom>
          <a:noFill/>
        </p:spPr>
        <p:txBody>
          <a:bodyPr wrap="square" rtlCol="0">
            <a:spAutoFit/>
          </a:bodyPr>
          <a:lstStyle/>
          <a:p>
            <a:pPr algn="ctr"/>
            <a:r>
              <a:rPr lang="en-AU" sz="2400" dirty="0"/>
              <a:t>Plant Germplasm Conservation </a:t>
            </a:r>
          </a:p>
          <a:p>
            <a:pPr algn="ctr"/>
            <a:r>
              <a:rPr lang="en-AU" sz="2400" dirty="0"/>
              <a:t>in Australia: </a:t>
            </a:r>
          </a:p>
          <a:p>
            <a:pPr algn="ctr"/>
            <a:r>
              <a:rPr lang="en-AU" sz="2400" dirty="0"/>
              <a:t>Strategies and guidelines for developing, managing and utilising ex situ collections</a:t>
            </a:r>
          </a:p>
          <a:p>
            <a:pPr algn="ctr"/>
            <a:endParaRPr lang="en-AU" dirty="0"/>
          </a:p>
          <a:p>
            <a:pPr algn="ctr"/>
            <a:r>
              <a:rPr lang="en-AU" dirty="0"/>
              <a:t>First edition, 1997</a:t>
            </a:r>
          </a:p>
          <a:p>
            <a:pPr algn="ctr"/>
            <a:r>
              <a:rPr lang="en-AU" dirty="0"/>
              <a:t>Second edition, 2009</a:t>
            </a:r>
          </a:p>
          <a:p>
            <a:pPr algn="ctr"/>
            <a:r>
              <a:rPr lang="en-AU" dirty="0"/>
              <a:t>Third edition, 2021</a:t>
            </a:r>
          </a:p>
          <a:p>
            <a:pPr algn="ctr"/>
            <a:endParaRPr lang="en-AU" dirty="0"/>
          </a:p>
          <a:p>
            <a:pPr algn="ctr"/>
            <a:r>
              <a:rPr lang="en-AU" dirty="0">
                <a:hlinkClick r:id="rId4"/>
              </a:rPr>
              <a:t>https://www.anpc.asn.au/plant-germplasm/</a:t>
            </a:r>
            <a:endParaRPr lang="en-AU" dirty="0"/>
          </a:p>
          <a:p>
            <a:pPr algn="ctr"/>
            <a:endParaRPr lang="en-AU" dirty="0"/>
          </a:p>
          <a:p>
            <a:endParaRPr lang="en-AU" dirty="0"/>
          </a:p>
          <a:p>
            <a:r>
              <a:rPr lang="en-AU"/>
              <a:t>Dr </a:t>
            </a:r>
            <a:r>
              <a:rPr lang="en-AU" dirty="0"/>
              <a:t>Amelia Martyn Yenson</a:t>
            </a:r>
          </a:p>
          <a:p>
            <a:r>
              <a:rPr lang="en-AU" sz="1400" dirty="0"/>
              <a:t>Project Manager</a:t>
            </a:r>
          </a:p>
          <a:p>
            <a:r>
              <a:rPr lang="en-AU" sz="1400" dirty="0"/>
              <a:t>Australian Network for Plant Conservation </a:t>
            </a:r>
          </a:p>
          <a:p>
            <a:r>
              <a:rPr lang="en-AU" sz="1400" dirty="0">
                <a:hlinkClick r:id="rId5"/>
              </a:rPr>
              <a:t>Amelia.Yenson@botanicgardens.nsw.gov.au</a:t>
            </a:r>
            <a:endParaRPr lang="en-AU" sz="1400" dirty="0"/>
          </a:p>
        </p:txBody>
      </p:sp>
    </p:spTree>
    <p:extLst>
      <p:ext uri="{BB962C8B-B14F-4D97-AF65-F5344CB8AC3E}">
        <p14:creationId xmlns:p14="http://schemas.microsoft.com/office/powerpoint/2010/main" val="2992589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472B0374-214F-48E0-8107-969B0D9483FF}"/>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0" y="0"/>
            <a:ext cx="12192000" cy="6858000"/>
          </a:xfrm>
          <a:prstGeom prst="rect">
            <a:avLst/>
          </a:prstGeom>
        </p:spPr>
      </p:pic>
      <p:sp>
        <p:nvSpPr>
          <p:cNvPr id="6" name="TextBox 5">
            <a:extLst>
              <a:ext uri="{FF2B5EF4-FFF2-40B4-BE49-F238E27FC236}">
                <a16:creationId xmlns:a16="http://schemas.microsoft.com/office/drawing/2014/main" id="{F19A75E3-FA10-401F-BA35-2EFC2D7FC540}"/>
              </a:ext>
            </a:extLst>
          </p:cNvPr>
          <p:cNvSpPr txBox="1"/>
          <p:nvPr/>
        </p:nvSpPr>
        <p:spPr>
          <a:xfrm>
            <a:off x="706506" y="2131933"/>
            <a:ext cx="10649779" cy="3190361"/>
          </a:xfrm>
          <a:prstGeom prst="rect">
            <a:avLst/>
          </a:prstGeom>
          <a:noFill/>
        </p:spPr>
        <p:txBody>
          <a:bodyPr wrap="square">
            <a:spAutoFit/>
          </a:bodyPr>
          <a:lstStyle/>
          <a:p>
            <a:pPr algn="just">
              <a:lnSpc>
                <a:spcPct val="115000"/>
              </a:lnSpc>
              <a:spcAft>
                <a:spcPts val="1200"/>
              </a:spcAft>
            </a:pPr>
            <a:r>
              <a:rPr lang="en-AU" sz="1600" dirty="0">
                <a:effectLst/>
                <a:latin typeface="Calibri" panose="020F0502020204030204" pitchFamily="34" charset="0"/>
                <a:ea typeface="Calibri" panose="020F0502020204030204" pitchFamily="34" charset="0"/>
                <a:cs typeface="Calibri" panose="020F0502020204030204" pitchFamily="34" charset="0"/>
              </a:rPr>
              <a:t>John Arnott, </a:t>
            </a:r>
            <a:r>
              <a:rPr lang="en-AU"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Tony Auld, </a:t>
            </a:r>
            <a:r>
              <a:rPr lang="en-AU" sz="1600" dirty="0">
                <a:effectLst/>
                <a:latin typeface="Calibri" panose="020F0502020204030204" pitchFamily="34" charset="0"/>
                <a:ea typeface="Calibri" panose="020F0502020204030204" pitchFamily="34" charset="0"/>
                <a:cs typeface="Times New Roman" panose="02020603050405020304" pitchFamily="18" charset="0"/>
              </a:rPr>
              <a:t>Christine Bach, Daniel Ballesteros, Sarah Barrett, Sean </a:t>
            </a:r>
            <a:r>
              <a:rPr lang="en-AU" sz="1600" dirty="0" err="1">
                <a:effectLst/>
                <a:latin typeface="Calibri" panose="020F0502020204030204" pitchFamily="34" charset="0"/>
                <a:ea typeface="Calibri" panose="020F0502020204030204" pitchFamily="34" charset="0"/>
                <a:cs typeface="Times New Roman" panose="02020603050405020304" pitchFamily="18" charset="0"/>
              </a:rPr>
              <a:t>Bellairs</a:t>
            </a:r>
            <a:r>
              <a:rPr lang="en-AU" sz="1600" dirty="0">
                <a:effectLst/>
                <a:latin typeface="Calibri" panose="020F0502020204030204" pitchFamily="34" charset="0"/>
                <a:ea typeface="Calibri" panose="020F0502020204030204" pitchFamily="34" charset="0"/>
                <a:cs typeface="Times New Roman" panose="02020603050405020304" pitchFamily="18" charset="0"/>
              </a:rPr>
              <a:t>, Emma Bodley, Jason Bragg, Linda Broadhurst, Eric Bunn, David Bush, Stephanie Chen, </a:t>
            </a:r>
            <a:r>
              <a:rPr lang="en-AU"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Caroline Chong, </a:t>
            </a:r>
            <a:r>
              <a:rPr lang="en-AU" sz="1600" dirty="0">
                <a:effectLst/>
                <a:latin typeface="Calibri" panose="020F0502020204030204" pitchFamily="34" charset="0"/>
                <a:ea typeface="Calibri" panose="020F0502020204030204" pitchFamily="34" charset="0"/>
                <a:cs typeface="Times New Roman" panose="02020603050405020304" pitchFamily="18" charset="0"/>
              </a:rPr>
              <a:t>David Coates, </a:t>
            </a:r>
            <a:r>
              <a:rPr lang="en-AU"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Anne Cochrane, </a:t>
            </a:r>
            <a:r>
              <a:rPr lang="en-AU" sz="1600" dirty="0">
                <a:effectLst/>
                <a:latin typeface="Calibri" panose="020F0502020204030204" pitchFamily="34" charset="0"/>
                <a:ea typeface="Calibri" panose="020F0502020204030204" pitchFamily="34" charset="0"/>
                <a:cs typeface="Times New Roman" panose="02020603050405020304" pitchFamily="18" charset="0"/>
              </a:rPr>
              <a:t>Lucy Commander, Andrew Crawford, </a:t>
            </a:r>
            <a:r>
              <a:rPr lang="en-AU"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Adam Cross, </a:t>
            </a:r>
            <a:r>
              <a:rPr lang="en-GB" sz="1600" dirty="0">
                <a:effectLst/>
                <a:latin typeface="Calibri" panose="020F0502020204030204" pitchFamily="34" charset="0"/>
                <a:ea typeface="Calibri" panose="020F0502020204030204" pitchFamily="34" charset="0"/>
                <a:cs typeface="Times New Roman" panose="02020603050405020304" pitchFamily="18" charset="0"/>
              </a:rPr>
              <a:t>Peter Cuneo, </a:t>
            </a:r>
            <a:r>
              <a:rPr lang="en-AU"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Emma </a:t>
            </a:r>
            <a:r>
              <a:rPr lang="en-AU" sz="16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Dalziell</a:t>
            </a:r>
            <a:r>
              <a:rPr lang="en-AU"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Belinda Davis, </a:t>
            </a:r>
            <a:r>
              <a:rPr lang="en-AU" sz="1600" dirty="0">
                <a:effectLst/>
                <a:latin typeface="Calibri" panose="020F0502020204030204" pitchFamily="34" charset="0"/>
                <a:ea typeface="Calibri" panose="020F0502020204030204" pitchFamily="34" charset="0"/>
                <a:cs typeface="Times New Roman" panose="02020603050405020304" pitchFamily="18" charset="0"/>
              </a:rPr>
              <a:t>Rebecca Dillon, </a:t>
            </a:r>
            <a:r>
              <a:rPr lang="en-US" sz="1600" dirty="0">
                <a:effectLst/>
                <a:latin typeface="Calibri" panose="020F0502020204030204" pitchFamily="34" charset="0"/>
                <a:ea typeface="Calibri" panose="020F0502020204030204" pitchFamily="34" charset="0"/>
                <a:cs typeface="Times New Roman" panose="02020603050405020304" pitchFamily="18" charset="0"/>
              </a:rPr>
              <a:t>Richard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Dimon</a:t>
            </a:r>
            <a:r>
              <a:rPr lang="en-US" sz="1600" dirty="0">
                <a:effectLst/>
                <a:latin typeface="Calibri" panose="020F0502020204030204" pitchFamily="34" charset="0"/>
                <a:ea typeface="Calibri" panose="020F0502020204030204" pitchFamily="34" charset="0"/>
                <a:cs typeface="Times New Roman" panose="02020603050405020304" pitchFamily="18" charset="0"/>
              </a:rPr>
              <a:t>, </a:t>
            </a:r>
            <a:r>
              <a:rPr lang="en-AU" sz="1600" dirty="0">
                <a:effectLst/>
                <a:latin typeface="Calibri" panose="020F0502020204030204" pitchFamily="34" charset="0"/>
                <a:ea typeface="Calibri" panose="020F0502020204030204" pitchFamily="34" charset="0"/>
                <a:cs typeface="Times New Roman" panose="02020603050405020304" pitchFamily="18" charset="0"/>
              </a:rPr>
              <a:t>Nathan Emery, Graeme Errington, Christine Fernance, Marc Freestone, Bryn Funnekotter, Paul Gibson-Roy, Toby Golson, </a:t>
            </a:r>
            <a:r>
              <a:rPr lang="en-US" sz="1600" dirty="0">
                <a:effectLst/>
                <a:latin typeface="Calibri" panose="020F0502020204030204" pitchFamily="34" charset="0"/>
                <a:ea typeface="Calibri" panose="020F0502020204030204" pitchFamily="34" charset="0"/>
                <a:cs typeface="Times New Roman" panose="02020603050405020304" pitchFamily="18" charset="0"/>
              </a:rPr>
              <a:t>Joachim Gratzfeld, </a:t>
            </a:r>
            <a:r>
              <a:rPr lang="en-AU" sz="1600" dirty="0">
                <a:effectLst/>
                <a:latin typeface="Calibri" panose="020F0502020204030204" pitchFamily="34" charset="0"/>
                <a:ea typeface="Calibri" panose="020F0502020204030204" pitchFamily="34" charset="0"/>
                <a:cs typeface="Times New Roman" panose="02020603050405020304" pitchFamily="18" charset="0"/>
              </a:rPr>
              <a:t>Alasdair Grigg, Lydia Guja, </a:t>
            </a:r>
            <a:r>
              <a:rPr lang="en-AU"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Lyndle Hardstaff, </a:t>
            </a:r>
            <a:r>
              <a:rPr lang="en-GB" sz="1600" dirty="0">
                <a:solidFill>
                  <a:srgbClr val="201F1E"/>
                </a:solidFill>
                <a:effectLst/>
                <a:latin typeface="Calibri" panose="020F0502020204030204" pitchFamily="34" charset="0"/>
                <a:ea typeface="Times New Roman" panose="02020603050405020304" pitchFamily="18" charset="0"/>
                <a:cs typeface="Times New Roman" panose="02020603050405020304" pitchFamily="18" charset="0"/>
              </a:rPr>
              <a:t>Megan Hirst, </a:t>
            </a:r>
            <a:r>
              <a:rPr lang="en-US" sz="1600" dirty="0">
                <a:effectLst/>
                <a:latin typeface="Calibri" panose="020F0502020204030204" pitchFamily="34" charset="0"/>
                <a:ea typeface="Calibri" panose="020F0502020204030204" pitchFamily="34" charset="0"/>
                <a:cs typeface="Times New Roman" panose="02020603050405020304" pitchFamily="18" charset="0"/>
              </a:rPr>
              <a:t>Gemma Hoyle, </a:t>
            </a:r>
            <a:r>
              <a:rPr lang="en-AU" sz="1600" dirty="0">
                <a:effectLst/>
                <a:latin typeface="Calibri" panose="020F0502020204030204" pitchFamily="34" charset="0"/>
                <a:ea typeface="Calibri" panose="020F0502020204030204" pitchFamily="34" charset="0"/>
                <a:cs typeface="Times New Roman" panose="02020603050405020304" pitchFamily="18" charset="0"/>
              </a:rPr>
              <a:t>Ganesha Liyanage, Jo Lynch, Robert (Bob) Makinson, Edward (Joe) McAuliffe, </a:t>
            </a:r>
            <a:r>
              <a:rPr lang="en-AU" sz="1600" dirty="0">
                <a:effectLst/>
                <a:latin typeface="Calibri" panose="020F0502020204030204" pitchFamily="34" charset="0"/>
                <a:ea typeface="Calibri" panose="020F0502020204030204" pitchFamily="34" charset="0"/>
                <a:cs typeface="Calibri" panose="020F0502020204030204" pitchFamily="34" charset="0"/>
              </a:rPr>
              <a:t>Patricia Meagher, </a:t>
            </a:r>
            <a:r>
              <a:rPr lang="en-GB" sz="1600" dirty="0">
                <a:effectLst/>
                <a:latin typeface="Calibri" panose="020F0502020204030204" pitchFamily="34" charset="0"/>
                <a:ea typeface="Calibri" panose="020F0502020204030204" pitchFamily="34" charset="0"/>
                <a:cs typeface="Times New Roman" panose="02020603050405020304" pitchFamily="18" charset="0"/>
              </a:rPr>
              <a:t>David Merritt, </a:t>
            </a:r>
            <a:r>
              <a:rPr lang="en-US" sz="1600" dirty="0">
                <a:effectLst/>
                <a:latin typeface="Calibri" panose="020F0502020204030204" pitchFamily="34" charset="0"/>
                <a:ea typeface="Calibri" panose="020F0502020204030204" pitchFamily="34" charset="0"/>
                <a:cs typeface="Times New Roman" panose="02020603050405020304" pitchFamily="18" charset="0"/>
              </a:rPr>
              <a:t>Abby Meyer, </a:t>
            </a:r>
            <a:r>
              <a:rPr lang="en-AU" sz="1600" dirty="0">
                <a:effectLst/>
                <a:latin typeface="Calibri" panose="020F0502020204030204" pitchFamily="34" charset="0"/>
                <a:ea typeface="Calibri" panose="020F0502020204030204" pitchFamily="34" charset="0"/>
                <a:cs typeface="Times New Roman" panose="02020603050405020304" pitchFamily="18" charset="0"/>
              </a:rPr>
              <a:t>Euan Mills, Leonie Monks, Zoe-Joy Newby, Tom North, </a:t>
            </a:r>
            <a:r>
              <a:rPr lang="en-AU" sz="1600" dirty="0">
                <a:solidFill>
                  <a:srgbClr val="141823"/>
                </a:solidFill>
                <a:effectLst/>
                <a:latin typeface="Calibri" panose="020F0502020204030204" pitchFamily="34" charset="0"/>
                <a:ea typeface="Calibri" panose="020F0502020204030204" pitchFamily="34" charset="0"/>
                <a:cs typeface="Calibri" panose="020F0502020204030204" pitchFamily="34" charset="0"/>
              </a:rPr>
              <a:t>Sally Norton, </a:t>
            </a:r>
            <a:r>
              <a:rPr lang="en-GB" sz="1600" dirty="0">
                <a:effectLst/>
                <a:latin typeface="Calibri" panose="020F0502020204030204" pitchFamily="34" charset="0"/>
                <a:ea typeface="Calibri" panose="020F0502020204030204" pitchFamily="34" charset="0"/>
                <a:cs typeface="Times New Roman" panose="02020603050405020304" pitchFamily="18" charset="0"/>
              </a:rPr>
              <a:t>Katherine O’Donnell, </a:t>
            </a:r>
            <a:r>
              <a:rPr lang="en-AU" sz="1600" dirty="0">
                <a:effectLst/>
                <a:latin typeface="Calibri" panose="020F0502020204030204" pitchFamily="34" charset="0"/>
                <a:ea typeface="Calibri" panose="020F0502020204030204" pitchFamily="34" charset="0"/>
                <a:cs typeface="Times New Roman" panose="02020603050405020304" pitchFamily="18" charset="0"/>
              </a:rPr>
              <a:t>Cathy Offord, Stig Pederson, </a:t>
            </a:r>
            <a:r>
              <a:rPr lang="en-AU" sz="16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Valerie C. Pence, </a:t>
            </a:r>
            <a:r>
              <a:rPr lang="en-AU" sz="1600" dirty="0">
                <a:effectLst/>
                <a:latin typeface="Calibri" panose="020F0502020204030204" pitchFamily="34" charset="0"/>
                <a:ea typeface="Calibri" panose="020F0502020204030204" pitchFamily="34" charset="0"/>
                <a:cs typeface="Times New Roman" panose="02020603050405020304" pitchFamily="18" charset="0"/>
              </a:rPr>
              <a:t>Julie Percival, Lorraine Perrins, Wendy Potts, Noushka Reiter, Amanda Rollason, Maurizio Rossetto, Annisa Satyanti, Jordan Scott, Amanda Shade, John Siemon, Karen Sommerville, Rebecca (Bec) Stanley, Amelia (Millie) Stevens, </a:t>
            </a:r>
            <a:r>
              <a:rPr lang="en-AU"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Nigel Swarts, </a:t>
            </a:r>
            <a:r>
              <a:rPr lang="en-AU" sz="1600" dirty="0">
                <a:effectLst/>
                <a:latin typeface="Calibri" panose="020F0502020204030204" pitchFamily="34" charset="0"/>
                <a:ea typeface="Calibri" panose="020F0502020204030204" pitchFamily="34" charset="0"/>
                <a:cs typeface="Times New Roman" panose="02020603050405020304" pitchFamily="18" charset="0"/>
              </a:rPr>
              <a:t>David Taylor, Vidushi Thusithana, </a:t>
            </a:r>
            <a:r>
              <a:rPr lang="en-US" sz="16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Shane Turner, </a:t>
            </a:r>
            <a:r>
              <a:rPr lang="en-AU" sz="1600" dirty="0">
                <a:effectLst/>
                <a:latin typeface="Calibri" panose="020F0502020204030204" pitchFamily="34" charset="0"/>
                <a:ea typeface="Calibri" panose="020F0502020204030204" pitchFamily="34" charset="0"/>
                <a:cs typeface="Times New Roman" panose="02020603050405020304" pitchFamily="18" charset="0"/>
              </a:rPr>
              <a:t>Marlien van der Merwe, Karin van der Walt, Mark Viler, Veronica Viler, Neville Walsh, Katherine Whitehouse, James Wood, Warren Worboys, Magali Wright, Damian Wrigley, Heidi Zimmer. </a:t>
            </a:r>
          </a:p>
        </p:txBody>
      </p:sp>
      <p:sp>
        <p:nvSpPr>
          <p:cNvPr id="7" name="TextBox 6">
            <a:extLst>
              <a:ext uri="{FF2B5EF4-FFF2-40B4-BE49-F238E27FC236}">
                <a16:creationId xmlns:a16="http://schemas.microsoft.com/office/drawing/2014/main" id="{4562FE2B-F960-4B95-91C3-603D5DB4BB7D}"/>
              </a:ext>
            </a:extLst>
          </p:cNvPr>
          <p:cNvSpPr txBox="1"/>
          <p:nvPr/>
        </p:nvSpPr>
        <p:spPr>
          <a:xfrm>
            <a:off x="2035750" y="713449"/>
            <a:ext cx="6646080" cy="830997"/>
          </a:xfrm>
          <a:prstGeom prst="rect">
            <a:avLst/>
          </a:prstGeom>
          <a:noFill/>
        </p:spPr>
        <p:txBody>
          <a:bodyPr wrap="square" rtlCol="0">
            <a:spAutoFit/>
          </a:bodyPr>
          <a:lstStyle/>
          <a:p>
            <a:pPr algn="ctr"/>
            <a:r>
              <a:rPr lang="en-AU" sz="2400" dirty="0"/>
              <a:t>Thanks to all Germplasm Guidelines contributors, lead authors and steering committee members</a:t>
            </a:r>
          </a:p>
        </p:txBody>
      </p:sp>
    </p:spTree>
    <p:extLst>
      <p:ext uri="{BB962C8B-B14F-4D97-AF65-F5344CB8AC3E}">
        <p14:creationId xmlns:p14="http://schemas.microsoft.com/office/powerpoint/2010/main" val="1412859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flower&#10;&#10;Description automatically generated with medium confidence">
            <a:extLst>
              <a:ext uri="{FF2B5EF4-FFF2-40B4-BE49-F238E27FC236}">
                <a16:creationId xmlns:a16="http://schemas.microsoft.com/office/drawing/2014/main" id="{CBF9AB91-78FB-4933-8C3D-D7D0D50EDD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571" y="0"/>
            <a:ext cx="4848301" cy="6858000"/>
          </a:xfrm>
          <a:prstGeom prst="rect">
            <a:avLst/>
          </a:prstGeom>
        </p:spPr>
      </p:pic>
      <p:graphicFrame>
        <p:nvGraphicFramePr>
          <p:cNvPr id="4" name="Diagram 3">
            <a:extLst>
              <a:ext uri="{FF2B5EF4-FFF2-40B4-BE49-F238E27FC236}">
                <a16:creationId xmlns:a16="http://schemas.microsoft.com/office/drawing/2014/main" id="{5BD4BD48-1D1D-476E-82E1-57CD43330A6D}"/>
              </a:ext>
            </a:extLst>
          </p:cNvPr>
          <p:cNvGraphicFramePr/>
          <p:nvPr>
            <p:extLst>
              <p:ext uri="{D42A27DB-BD31-4B8C-83A1-F6EECF244321}">
                <p14:modId xmlns:p14="http://schemas.microsoft.com/office/powerpoint/2010/main" val="2981243205"/>
              </p:ext>
            </p:extLst>
          </p:nvPr>
        </p:nvGraphicFramePr>
        <p:xfrm>
          <a:off x="6096000" y="0"/>
          <a:ext cx="6096000"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98521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EF7BD9-E42D-44A8-B71C-7E8F2E15D7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0562" y="209086"/>
            <a:ext cx="3058222" cy="2038814"/>
          </a:xfrm>
          <a:prstGeom prst="rect">
            <a:avLst/>
          </a:prstGeom>
        </p:spPr>
      </p:pic>
      <p:pic>
        <p:nvPicPr>
          <p:cNvPr id="3" name="Picture 2">
            <a:extLst>
              <a:ext uri="{FF2B5EF4-FFF2-40B4-BE49-F238E27FC236}">
                <a16:creationId xmlns:a16="http://schemas.microsoft.com/office/drawing/2014/main" id="{A374DFD6-55AA-4AD5-AA59-630D27986F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5603" y="2364536"/>
            <a:ext cx="2792553" cy="1750800"/>
          </a:xfrm>
          <a:prstGeom prst="rect">
            <a:avLst/>
          </a:prstGeom>
        </p:spPr>
      </p:pic>
      <p:pic>
        <p:nvPicPr>
          <p:cNvPr id="4" name="Picture 3">
            <a:extLst>
              <a:ext uri="{FF2B5EF4-FFF2-40B4-BE49-F238E27FC236}">
                <a16:creationId xmlns:a16="http://schemas.microsoft.com/office/drawing/2014/main" id="{C294CAB0-09F2-41BF-BDCA-18FAA41277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9737" y="4380115"/>
            <a:ext cx="2874638" cy="2155979"/>
          </a:xfrm>
          <a:prstGeom prst="rect">
            <a:avLst/>
          </a:prstGeom>
        </p:spPr>
      </p:pic>
      <p:pic>
        <p:nvPicPr>
          <p:cNvPr id="5" name="Picture 4" descr="Scatter chart&#10;&#10;Description automatically generated">
            <a:extLst>
              <a:ext uri="{FF2B5EF4-FFF2-40B4-BE49-F238E27FC236}">
                <a16:creationId xmlns:a16="http://schemas.microsoft.com/office/drawing/2014/main" id="{4BFF89B4-9B51-41D3-B611-8E229F9E6D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1029" y="4380115"/>
            <a:ext cx="2882144" cy="2155979"/>
          </a:xfrm>
          <a:prstGeom prst="rect">
            <a:avLst/>
          </a:prstGeom>
        </p:spPr>
      </p:pic>
      <p:pic>
        <p:nvPicPr>
          <p:cNvPr id="6" name="Picture 5" descr="A picture containing doughnut, chocolate, donut, plate&#10;&#10;Description automatically generated">
            <a:extLst>
              <a:ext uri="{FF2B5EF4-FFF2-40B4-BE49-F238E27FC236}">
                <a16:creationId xmlns:a16="http://schemas.microsoft.com/office/drawing/2014/main" id="{EA1A16D5-7744-433B-895D-63232DD60F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48711" y="209274"/>
            <a:ext cx="3058237" cy="2038626"/>
          </a:xfrm>
          <a:prstGeom prst="rect">
            <a:avLst/>
          </a:prstGeom>
        </p:spPr>
      </p:pic>
      <p:sp>
        <p:nvSpPr>
          <p:cNvPr id="7" name="Rectangle 6">
            <a:extLst>
              <a:ext uri="{FF2B5EF4-FFF2-40B4-BE49-F238E27FC236}">
                <a16:creationId xmlns:a16="http://schemas.microsoft.com/office/drawing/2014/main" id="{7B21B087-CD49-466E-8DA6-E47ED93A911C}"/>
              </a:ext>
            </a:extLst>
          </p:cNvPr>
          <p:cNvSpPr/>
          <p:nvPr/>
        </p:nvSpPr>
        <p:spPr>
          <a:xfrm>
            <a:off x="438174" y="514350"/>
            <a:ext cx="4578224" cy="3600986"/>
          </a:xfrm>
          <a:prstGeom prst="rect">
            <a:avLst/>
          </a:prstGeom>
        </p:spPr>
        <p:txBody>
          <a:bodyPr wrap="square">
            <a:spAutoFit/>
          </a:bodyPr>
          <a:lstStyle/>
          <a:p>
            <a:r>
              <a:rPr lang="en-AU" dirty="0">
                <a:solidFill>
                  <a:srgbClr val="000000"/>
                </a:solidFill>
                <a:latin typeface="Calibri" panose="020F0502020204030204" pitchFamily="34" charset="0"/>
                <a:ea typeface="Times New Roman" panose="02020603050405020304" pitchFamily="18" charset="0"/>
              </a:rPr>
              <a:t>“</a:t>
            </a:r>
            <a:r>
              <a:rPr lang="en-AU" sz="2400" dirty="0">
                <a:solidFill>
                  <a:srgbClr val="000000"/>
                </a:solidFill>
                <a:latin typeface="Calibri" panose="020F0502020204030204" pitchFamily="34" charset="0"/>
                <a:ea typeface="Times New Roman" panose="02020603050405020304" pitchFamily="18" charset="0"/>
              </a:rPr>
              <a:t>Germplasm is living tissue from which new plants can be grown. </a:t>
            </a:r>
          </a:p>
          <a:p>
            <a:endParaRPr lang="en-AU" dirty="0">
              <a:solidFill>
                <a:srgbClr val="000000"/>
              </a:solidFill>
              <a:latin typeface="Calibri" panose="020F0502020204030204" pitchFamily="34" charset="0"/>
              <a:ea typeface="Times New Roman" panose="02020603050405020304" pitchFamily="18" charset="0"/>
            </a:endParaRPr>
          </a:p>
          <a:p>
            <a:r>
              <a:rPr lang="en-AU" dirty="0">
                <a:solidFill>
                  <a:srgbClr val="000000"/>
                </a:solidFill>
                <a:latin typeface="Calibri" panose="020F0502020204030204" pitchFamily="34" charset="0"/>
                <a:ea typeface="Times New Roman" panose="02020603050405020304" pitchFamily="18" charset="0"/>
              </a:rPr>
              <a:t>It can be a seed or another plant part – a leaf, a piece of stem, pollen or even just a few cells that can be turned into a whole plant.</a:t>
            </a:r>
          </a:p>
          <a:p>
            <a:endParaRPr lang="en-AU" dirty="0">
              <a:solidFill>
                <a:srgbClr val="000000"/>
              </a:solidFill>
              <a:latin typeface="Calibri" panose="020F0502020204030204" pitchFamily="34" charset="0"/>
              <a:ea typeface="Times New Roman" panose="02020603050405020304" pitchFamily="18" charset="0"/>
            </a:endParaRPr>
          </a:p>
          <a:p>
            <a:r>
              <a:rPr lang="en-AU" dirty="0">
                <a:solidFill>
                  <a:srgbClr val="000000"/>
                </a:solidFill>
                <a:latin typeface="Calibri" panose="020F0502020204030204" pitchFamily="34" charset="0"/>
                <a:ea typeface="Times New Roman" panose="02020603050405020304" pitchFamily="18" charset="0"/>
              </a:rPr>
              <a:t>Germplasm contains the information for a species’ genetic makeup, a valuable natural resource of plant diversity.” </a:t>
            </a:r>
          </a:p>
          <a:p>
            <a:endParaRPr lang="en-AU" dirty="0">
              <a:solidFill>
                <a:srgbClr val="000000"/>
              </a:solidFill>
              <a:latin typeface="Calibri" panose="020F0502020204030204" pitchFamily="34" charset="0"/>
              <a:ea typeface="Times New Roman" panose="02020603050405020304" pitchFamily="18" charset="0"/>
            </a:endParaRPr>
          </a:p>
          <a:p>
            <a:r>
              <a:rPr lang="en-AU" dirty="0">
                <a:solidFill>
                  <a:srgbClr val="000000"/>
                </a:solidFill>
                <a:latin typeface="Calibri" panose="020F0502020204030204" pitchFamily="34" charset="0"/>
                <a:ea typeface="Times New Roman" panose="02020603050405020304" pitchFamily="18" charset="0"/>
              </a:rPr>
              <a:t>UC Davis Seed Biotechnology Center 2020</a:t>
            </a:r>
            <a:endParaRPr lang="en-AU" dirty="0"/>
          </a:p>
        </p:txBody>
      </p:sp>
      <p:sp>
        <p:nvSpPr>
          <p:cNvPr id="8" name="TextBox 7">
            <a:extLst>
              <a:ext uri="{FF2B5EF4-FFF2-40B4-BE49-F238E27FC236}">
                <a16:creationId xmlns:a16="http://schemas.microsoft.com/office/drawing/2014/main" id="{984B573D-B279-498B-81B8-88C0E30F55B9}"/>
              </a:ext>
            </a:extLst>
          </p:cNvPr>
          <p:cNvSpPr txBox="1"/>
          <p:nvPr/>
        </p:nvSpPr>
        <p:spPr>
          <a:xfrm>
            <a:off x="5057975" y="2228860"/>
            <a:ext cx="3478395" cy="276999"/>
          </a:xfrm>
          <a:prstGeom prst="rect">
            <a:avLst/>
          </a:prstGeom>
          <a:noFill/>
        </p:spPr>
        <p:txBody>
          <a:bodyPr wrap="square" rtlCol="0">
            <a:spAutoFit/>
          </a:bodyPr>
          <a:lstStyle/>
          <a:p>
            <a:r>
              <a:rPr lang="en-AU" sz="1200" dirty="0"/>
              <a:t>Branches of Wollemi Pine. Image: A Martyn Yenson.</a:t>
            </a:r>
          </a:p>
        </p:txBody>
      </p:sp>
      <p:sp>
        <p:nvSpPr>
          <p:cNvPr id="9" name="TextBox 8">
            <a:extLst>
              <a:ext uri="{FF2B5EF4-FFF2-40B4-BE49-F238E27FC236}">
                <a16:creationId xmlns:a16="http://schemas.microsoft.com/office/drawing/2014/main" id="{16E13F8D-E016-4EAC-9A6A-726E203EE7D3}"/>
              </a:ext>
            </a:extLst>
          </p:cNvPr>
          <p:cNvSpPr txBox="1"/>
          <p:nvPr/>
        </p:nvSpPr>
        <p:spPr>
          <a:xfrm>
            <a:off x="8457600" y="2206048"/>
            <a:ext cx="3478395" cy="276999"/>
          </a:xfrm>
          <a:prstGeom prst="rect">
            <a:avLst/>
          </a:prstGeom>
          <a:noFill/>
        </p:spPr>
        <p:txBody>
          <a:bodyPr wrap="square" rtlCol="0">
            <a:spAutoFit/>
          </a:bodyPr>
          <a:lstStyle/>
          <a:p>
            <a:r>
              <a:rPr lang="en-AU" sz="1200" dirty="0"/>
              <a:t>Acacia seeds. Image: S Cottrell.</a:t>
            </a:r>
          </a:p>
        </p:txBody>
      </p:sp>
      <p:sp>
        <p:nvSpPr>
          <p:cNvPr id="10" name="TextBox 9">
            <a:extLst>
              <a:ext uri="{FF2B5EF4-FFF2-40B4-BE49-F238E27FC236}">
                <a16:creationId xmlns:a16="http://schemas.microsoft.com/office/drawing/2014/main" id="{927C5863-3B4E-44E6-B3B9-899A78F1907E}"/>
              </a:ext>
            </a:extLst>
          </p:cNvPr>
          <p:cNvSpPr txBox="1"/>
          <p:nvPr/>
        </p:nvSpPr>
        <p:spPr>
          <a:xfrm>
            <a:off x="6949701" y="4109226"/>
            <a:ext cx="3478395" cy="276999"/>
          </a:xfrm>
          <a:prstGeom prst="rect">
            <a:avLst/>
          </a:prstGeom>
          <a:noFill/>
        </p:spPr>
        <p:txBody>
          <a:bodyPr wrap="square" rtlCol="0">
            <a:spAutoFit/>
          </a:bodyPr>
          <a:lstStyle/>
          <a:p>
            <a:r>
              <a:rPr lang="en-AU" sz="1200" dirty="0"/>
              <a:t>Flannel Flowers in tissue culture. Image: RBG&amp;DT.</a:t>
            </a:r>
          </a:p>
        </p:txBody>
      </p:sp>
      <p:sp>
        <p:nvSpPr>
          <p:cNvPr id="11" name="TextBox 10">
            <a:extLst>
              <a:ext uri="{FF2B5EF4-FFF2-40B4-BE49-F238E27FC236}">
                <a16:creationId xmlns:a16="http://schemas.microsoft.com/office/drawing/2014/main" id="{F0ABBC1C-A79C-4743-A916-A808CA72ADF2}"/>
              </a:ext>
            </a:extLst>
          </p:cNvPr>
          <p:cNvSpPr txBox="1"/>
          <p:nvPr/>
        </p:nvSpPr>
        <p:spPr>
          <a:xfrm>
            <a:off x="5436405" y="6510226"/>
            <a:ext cx="3478395" cy="276999"/>
          </a:xfrm>
          <a:prstGeom prst="rect">
            <a:avLst/>
          </a:prstGeom>
          <a:noFill/>
        </p:spPr>
        <p:txBody>
          <a:bodyPr wrap="square" rtlCol="0">
            <a:spAutoFit/>
          </a:bodyPr>
          <a:lstStyle/>
          <a:p>
            <a:r>
              <a:rPr lang="en-AU" sz="1200" dirty="0"/>
              <a:t>Spores on a fern frond. Image: D Ballesteros.</a:t>
            </a:r>
          </a:p>
        </p:txBody>
      </p:sp>
      <p:sp>
        <p:nvSpPr>
          <p:cNvPr id="12" name="TextBox 11">
            <a:extLst>
              <a:ext uri="{FF2B5EF4-FFF2-40B4-BE49-F238E27FC236}">
                <a16:creationId xmlns:a16="http://schemas.microsoft.com/office/drawing/2014/main" id="{9BD0ECE1-DFBE-4F79-A4DC-2940CE451203}"/>
              </a:ext>
            </a:extLst>
          </p:cNvPr>
          <p:cNvSpPr txBox="1"/>
          <p:nvPr/>
        </p:nvSpPr>
        <p:spPr>
          <a:xfrm>
            <a:off x="8642817" y="6487414"/>
            <a:ext cx="3478395" cy="276999"/>
          </a:xfrm>
          <a:prstGeom prst="rect">
            <a:avLst/>
          </a:prstGeom>
          <a:noFill/>
        </p:spPr>
        <p:txBody>
          <a:bodyPr wrap="square" rtlCol="0">
            <a:spAutoFit/>
          </a:bodyPr>
          <a:lstStyle/>
          <a:p>
            <a:r>
              <a:rPr lang="en-AU" sz="1200" dirty="0"/>
              <a:t>Pollen grains of </a:t>
            </a:r>
            <a:r>
              <a:rPr lang="en-AU" sz="1200" i="1" dirty="0" err="1"/>
              <a:t>Metrosideros</a:t>
            </a:r>
            <a:r>
              <a:rPr lang="en-AU" sz="1200" dirty="0"/>
              <a:t>. Image: K van der Walt.</a:t>
            </a:r>
          </a:p>
        </p:txBody>
      </p:sp>
    </p:spTree>
    <p:extLst>
      <p:ext uri="{BB962C8B-B14F-4D97-AF65-F5344CB8AC3E}">
        <p14:creationId xmlns:p14="http://schemas.microsoft.com/office/powerpoint/2010/main" val="2194145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472B0374-214F-48E0-8107-969B0D9483FF}"/>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0" y="0"/>
            <a:ext cx="12192000" cy="6858000"/>
          </a:xfrm>
          <a:prstGeom prst="rect">
            <a:avLst/>
          </a:prstGeom>
        </p:spPr>
      </p:pic>
      <p:pic>
        <p:nvPicPr>
          <p:cNvPr id="7" name="Picture 6" descr="Map&#10;&#10;Description automatically generated">
            <a:extLst>
              <a:ext uri="{FF2B5EF4-FFF2-40B4-BE49-F238E27FC236}">
                <a16:creationId xmlns:a16="http://schemas.microsoft.com/office/drawing/2014/main" id="{DF82C472-E9AD-46C8-9E04-A6E6E6C8B0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327" y="1730781"/>
            <a:ext cx="5452184" cy="4532811"/>
          </a:xfrm>
          <a:prstGeom prst="rect">
            <a:avLst/>
          </a:prstGeom>
        </p:spPr>
      </p:pic>
      <p:sp>
        <p:nvSpPr>
          <p:cNvPr id="2" name="Rectangle 1">
            <a:extLst>
              <a:ext uri="{FF2B5EF4-FFF2-40B4-BE49-F238E27FC236}">
                <a16:creationId xmlns:a16="http://schemas.microsoft.com/office/drawing/2014/main" id="{664C1FAB-3ACE-49E6-A305-385990ECF276}"/>
              </a:ext>
            </a:extLst>
          </p:cNvPr>
          <p:cNvSpPr/>
          <p:nvPr/>
        </p:nvSpPr>
        <p:spPr>
          <a:xfrm>
            <a:off x="6346300" y="732731"/>
            <a:ext cx="5123062" cy="5047536"/>
          </a:xfrm>
          <a:prstGeom prst="rect">
            <a:avLst/>
          </a:prstGeom>
        </p:spPr>
        <p:txBody>
          <a:bodyPr wrap="square">
            <a:spAutoFit/>
          </a:bodyPr>
          <a:lstStyle/>
          <a:p>
            <a:r>
              <a:rPr lang="en-AU" sz="1400" dirty="0">
                <a:solidFill>
                  <a:srgbClr val="000000"/>
                </a:solidFill>
              </a:rPr>
              <a:t>Figure 2.4: Location of major ex situ conservation facilities for Australian flora, including ASBP Partners, the Australian Tree Seed Centre, the Australian Grains </a:t>
            </a:r>
            <a:r>
              <a:rPr lang="en-AU" sz="1400" dirty="0" err="1">
                <a:solidFill>
                  <a:srgbClr val="000000"/>
                </a:solidFill>
              </a:rPr>
              <a:t>Genebank</a:t>
            </a:r>
            <a:r>
              <a:rPr lang="en-AU" sz="1400" dirty="0">
                <a:solidFill>
                  <a:srgbClr val="000000"/>
                </a:solidFill>
              </a:rPr>
              <a:t> and Australian Pastures </a:t>
            </a:r>
            <a:r>
              <a:rPr lang="en-AU" sz="1400" dirty="0" err="1">
                <a:solidFill>
                  <a:srgbClr val="000000"/>
                </a:solidFill>
              </a:rPr>
              <a:t>Genebank</a:t>
            </a:r>
            <a:r>
              <a:rPr lang="en-AU" sz="1400" dirty="0">
                <a:solidFill>
                  <a:srgbClr val="000000"/>
                </a:solidFill>
              </a:rPr>
              <a:t> (both storing crop wild relatives) and major forestry seed banks with conservation collections. </a:t>
            </a:r>
          </a:p>
          <a:p>
            <a:endParaRPr lang="en-AU" sz="1400" dirty="0">
              <a:solidFill>
                <a:srgbClr val="000000"/>
              </a:solidFill>
            </a:endParaRPr>
          </a:p>
          <a:p>
            <a:r>
              <a:rPr lang="en-AU" sz="1400" dirty="0">
                <a:solidFill>
                  <a:srgbClr val="000000"/>
                </a:solidFill>
              </a:rPr>
              <a:t>1. George Brown Darwin Botanic Gardens conservation seed bank </a:t>
            </a:r>
          </a:p>
          <a:p>
            <a:r>
              <a:rPr lang="nb-NO" sz="1400" dirty="0">
                <a:solidFill>
                  <a:srgbClr val="000000"/>
                </a:solidFill>
              </a:rPr>
              <a:t>2. Alice Springs Desert Park </a:t>
            </a:r>
          </a:p>
          <a:p>
            <a:r>
              <a:rPr lang="en-AU" sz="1400" dirty="0">
                <a:solidFill>
                  <a:srgbClr val="000000"/>
                </a:solidFill>
              </a:rPr>
              <a:t>3. Western Australian Seed Centre</a:t>
            </a:r>
          </a:p>
          <a:p>
            <a:r>
              <a:rPr lang="en-AU" sz="1400" dirty="0">
                <a:solidFill>
                  <a:srgbClr val="000000"/>
                </a:solidFill>
              </a:rPr>
              <a:t>4. Forest Products Commission Seed Centre </a:t>
            </a:r>
          </a:p>
          <a:p>
            <a:r>
              <a:rPr lang="en-AU" sz="1400" dirty="0">
                <a:solidFill>
                  <a:srgbClr val="000000"/>
                </a:solidFill>
              </a:rPr>
              <a:t>5. Australian Pastures </a:t>
            </a:r>
            <a:r>
              <a:rPr lang="en-AU" sz="1400" dirty="0" err="1">
                <a:solidFill>
                  <a:srgbClr val="000000"/>
                </a:solidFill>
              </a:rPr>
              <a:t>Genebank</a:t>
            </a:r>
            <a:endParaRPr lang="en-AU" sz="1400" dirty="0">
              <a:solidFill>
                <a:srgbClr val="000000"/>
              </a:solidFill>
            </a:endParaRPr>
          </a:p>
          <a:p>
            <a:r>
              <a:rPr lang="en-AU" sz="1400" dirty="0">
                <a:solidFill>
                  <a:srgbClr val="000000"/>
                </a:solidFill>
              </a:rPr>
              <a:t>6. South Australian Seed Conservation Centre</a:t>
            </a:r>
          </a:p>
          <a:p>
            <a:r>
              <a:rPr lang="en-AU" sz="1400" dirty="0">
                <a:solidFill>
                  <a:srgbClr val="000000"/>
                </a:solidFill>
              </a:rPr>
              <a:t>7. Australian Grains </a:t>
            </a:r>
            <a:r>
              <a:rPr lang="en-AU" sz="1400" dirty="0" err="1">
                <a:solidFill>
                  <a:srgbClr val="000000"/>
                </a:solidFill>
              </a:rPr>
              <a:t>Genebank</a:t>
            </a:r>
            <a:endParaRPr lang="en-AU" sz="1400" dirty="0">
              <a:solidFill>
                <a:srgbClr val="000000"/>
              </a:solidFill>
            </a:endParaRPr>
          </a:p>
          <a:p>
            <a:r>
              <a:rPr lang="en-AU" sz="1400" dirty="0">
                <a:solidFill>
                  <a:srgbClr val="000000"/>
                </a:solidFill>
              </a:rPr>
              <a:t>8. Victorian Conservation Seedbank, Royal Botanic Gardens Victoria </a:t>
            </a:r>
          </a:p>
          <a:p>
            <a:r>
              <a:rPr lang="en-AU" sz="1400" dirty="0">
                <a:solidFill>
                  <a:srgbClr val="000000"/>
                </a:solidFill>
              </a:rPr>
              <a:t>9. Tasmanian Seed Centre, Sustainable Timber Tasmania </a:t>
            </a:r>
          </a:p>
          <a:p>
            <a:r>
              <a:rPr lang="en-AU" sz="1400" dirty="0">
                <a:solidFill>
                  <a:srgbClr val="000000"/>
                </a:solidFill>
              </a:rPr>
              <a:t>10. Tasmanian Seed Conservation Centre, Royal Tasmanian Botanical Gardens </a:t>
            </a:r>
          </a:p>
          <a:p>
            <a:r>
              <a:rPr lang="en-AU" sz="1400" dirty="0">
                <a:solidFill>
                  <a:srgbClr val="000000"/>
                </a:solidFill>
              </a:rPr>
              <a:t>11. National Seed Bank, Australian National Botanic Gardens </a:t>
            </a:r>
          </a:p>
          <a:p>
            <a:r>
              <a:rPr lang="en-AU" sz="1400" dirty="0">
                <a:solidFill>
                  <a:srgbClr val="000000"/>
                </a:solidFill>
              </a:rPr>
              <a:t>12. Australian Tree Seed Centre, CSIRO </a:t>
            </a:r>
          </a:p>
          <a:p>
            <a:r>
              <a:rPr lang="en-AU" sz="1400" dirty="0">
                <a:solidFill>
                  <a:srgbClr val="000000"/>
                </a:solidFill>
              </a:rPr>
              <a:t>13. Australian </a:t>
            </a:r>
            <a:r>
              <a:rPr lang="en-AU" sz="1400" dirty="0" err="1">
                <a:solidFill>
                  <a:srgbClr val="000000"/>
                </a:solidFill>
              </a:rPr>
              <a:t>PlantBank</a:t>
            </a:r>
            <a:r>
              <a:rPr lang="en-AU" sz="1400" dirty="0">
                <a:solidFill>
                  <a:srgbClr val="000000"/>
                </a:solidFill>
              </a:rPr>
              <a:t>, Australian Institute of Botanical Science</a:t>
            </a:r>
          </a:p>
          <a:p>
            <a:r>
              <a:rPr lang="en-AU" sz="1400" dirty="0">
                <a:solidFill>
                  <a:srgbClr val="000000"/>
                </a:solidFill>
              </a:rPr>
              <a:t>14. Brisbane Botanic Gardens Conservation Seed Bank, Mt Coot-</a:t>
            </a:r>
            <a:r>
              <a:rPr lang="en-AU" sz="1400" dirty="0" err="1">
                <a:solidFill>
                  <a:srgbClr val="000000"/>
                </a:solidFill>
              </a:rPr>
              <a:t>tha</a:t>
            </a:r>
            <a:endParaRPr lang="en-AU" sz="1400" dirty="0">
              <a:solidFill>
                <a:srgbClr val="000000"/>
              </a:solidFill>
            </a:endParaRPr>
          </a:p>
          <a:p>
            <a:endParaRPr lang="en-AU" sz="1400" dirty="0">
              <a:solidFill>
                <a:srgbClr val="000000"/>
              </a:solidFill>
            </a:endParaRPr>
          </a:p>
          <a:p>
            <a:r>
              <a:rPr lang="en-AU" sz="1400" dirty="0">
                <a:solidFill>
                  <a:srgbClr val="000000"/>
                </a:solidFill>
              </a:rPr>
              <a:t>Figure thanks to Craig </a:t>
            </a:r>
            <a:r>
              <a:rPr lang="en-AU" sz="1400" dirty="0" err="1">
                <a:solidFill>
                  <a:srgbClr val="000000"/>
                </a:solidFill>
              </a:rPr>
              <a:t>Miskell</a:t>
            </a:r>
            <a:r>
              <a:rPr lang="en-AU" sz="1400" dirty="0">
                <a:solidFill>
                  <a:srgbClr val="000000"/>
                </a:solidFill>
              </a:rPr>
              <a:t> camgraphics.com.au</a:t>
            </a:r>
            <a:endParaRPr lang="en-AU" sz="1400" dirty="0"/>
          </a:p>
        </p:txBody>
      </p:sp>
      <p:sp>
        <p:nvSpPr>
          <p:cNvPr id="5" name="TextBox 4">
            <a:extLst>
              <a:ext uri="{FF2B5EF4-FFF2-40B4-BE49-F238E27FC236}">
                <a16:creationId xmlns:a16="http://schemas.microsoft.com/office/drawing/2014/main" id="{49AC9B20-EA7D-4A19-A816-EEC8779E18EF}"/>
              </a:ext>
            </a:extLst>
          </p:cNvPr>
          <p:cNvSpPr txBox="1"/>
          <p:nvPr/>
        </p:nvSpPr>
        <p:spPr>
          <a:xfrm>
            <a:off x="1900790" y="720874"/>
            <a:ext cx="4137232" cy="830997"/>
          </a:xfrm>
          <a:prstGeom prst="rect">
            <a:avLst/>
          </a:prstGeom>
          <a:noFill/>
        </p:spPr>
        <p:txBody>
          <a:bodyPr wrap="square" rtlCol="0">
            <a:spAutoFit/>
          </a:bodyPr>
          <a:lstStyle/>
          <a:p>
            <a:pPr algn="ctr"/>
            <a:r>
              <a:rPr lang="en-AU" sz="2400" dirty="0"/>
              <a:t>Where are Australia’s germplasm collections located?</a:t>
            </a:r>
          </a:p>
        </p:txBody>
      </p:sp>
    </p:spTree>
    <p:extLst>
      <p:ext uri="{BB962C8B-B14F-4D97-AF65-F5344CB8AC3E}">
        <p14:creationId xmlns:p14="http://schemas.microsoft.com/office/powerpoint/2010/main" val="238537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graphical user interface&#10;&#10;Description automatically generated">
            <a:extLst>
              <a:ext uri="{FF2B5EF4-FFF2-40B4-BE49-F238E27FC236}">
                <a16:creationId xmlns:a16="http://schemas.microsoft.com/office/drawing/2014/main" id="{472B0374-214F-48E0-8107-969B0D9483FF}"/>
              </a:ext>
            </a:extLst>
          </p:cNvPr>
          <p:cNvPicPr>
            <a:picLocks noChangeAspect="1"/>
          </p:cNvPicPr>
          <p:nvPr/>
        </p:nvPicPr>
        <p:blipFill rotWithShape="1">
          <a:blip r:embed="rId3">
            <a:extLst>
              <a:ext uri="{28A0092B-C50C-407E-A947-70E740481C1C}">
                <a14:useLocalDpi xmlns:a14="http://schemas.microsoft.com/office/drawing/2010/main" val="0"/>
              </a:ext>
            </a:extLst>
          </a:blip>
          <a:srcRect b="19"/>
          <a:stretch/>
        </p:blipFill>
        <p:spPr>
          <a:xfrm>
            <a:off x="0" y="0"/>
            <a:ext cx="12192000" cy="6858000"/>
          </a:xfrm>
          <a:prstGeom prst="rect">
            <a:avLst/>
          </a:prstGeom>
        </p:spPr>
      </p:pic>
      <p:pic>
        <p:nvPicPr>
          <p:cNvPr id="5" name="Picture 4" descr="Timeline&#10;&#10;Description automatically generated">
            <a:extLst>
              <a:ext uri="{FF2B5EF4-FFF2-40B4-BE49-F238E27FC236}">
                <a16:creationId xmlns:a16="http://schemas.microsoft.com/office/drawing/2014/main" id="{23B0FA9F-48B8-45E7-BE79-4DF17055CA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863" y="1122063"/>
            <a:ext cx="7004063" cy="5239396"/>
          </a:xfrm>
          <a:prstGeom prst="rect">
            <a:avLst/>
          </a:prstGeom>
        </p:spPr>
      </p:pic>
      <p:sp>
        <p:nvSpPr>
          <p:cNvPr id="6" name="TextBox 5">
            <a:extLst>
              <a:ext uri="{FF2B5EF4-FFF2-40B4-BE49-F238E27FC236}">
                <a16:creationId xmlns:a16="http://schemas.microsoft.com/office/drawing/2014/main" id="{C7E08317-FDA9-457B-9E19-F62318DE45F7}"/>
              </a:ext>
            </a:extLst>
          </p:cNvPr>
          <p:cNvSpPr txBox="1"/>
          <p:nvPr/>
        </p:nvSpPr>
        <p:spPr>
          <a:xfrm>
            <a:off x="8147908" y="2033601"/>
            <a:ext cx="2676306" cy="3416320"/>
          </a:xfrm>
          <a:prstGeom prst="rect">
            <a:avLst/>
          </a:prstGeom>
          <a:noFill/>
        </p:spPr>
        <p:txBody>
          <a:bodyPr wrap="square">
            <a:spAutoFit/>
          </a:bodyPr>
          <a:lstStyle/>
          <a:p>
            <a:r>
              <a:rPr lang="en-AU" sz="1200" dirty="0">
                <a:solidFill>
                  <a:srgbClr val="000000"/>
                </a:solidFill>
              </a:rPr>
              <a:t>Commander LE, Offord CA, Auld TD (2021) FloraBank Guidelines Module 1 – Introduction. In ‘FloraBank Guidelines (2nd </a:t>
            </a:r>
            <a:r>
              <a:rPr lang="en-AU" sz="1200" dirty="0" err="1">
                <a:solidFill>
                  <a:srgbClr val="000000"/>
                </a:solidFill>
              </a:rPr>
              <a:t>edn</a:t>
            </a:r>
            <a:r>
              <a:rPr lang="en-AU" sz="1200" dirty="0">
                <a:solidFill>
                  <a:srgbClr val="000000"/>
                </a:solidFill>
              </a:rPr>
              <a:t>).’ (Ed. LE Commander) (FloraBank Consortium: Australia)</a:t>
            </a:r>
          </a:p>
          <a:p>
            <a:endParaRPr lang="en-AU" sz="1200" dirty="0">
              <a:solidFill>
                <a:srgbClr val="000000"/>
              </a:solidFill>
            </a:endParaRPr>
          </a:p>
          <a:p>
            <a:r>
              <a:rPr lang="en-AU" sz="1200" dirty="0">
                <a:solidFill>
                  <a:srgbClr val="000000"/>
                </a:solidFill>
              </a:rPr>
              <a:t>Martyn Yenson AJ, Commander LE, Offord CA, Makinson RO (2021) Introduction. In ‘Plant Germplasm Conservation in Australia - strategies and guidelines for developing, managing and utilising ex situ collections in Australia (3</a:t>
            </a:r>
            <a:r>
              <a:rPr lang="en-AU" sz="1200" baseline="30000" dirty="0">
                <a:solidFill>
                  <a:srgbClr val="000000"/>
                </a:solidFill>
              </a:rPr>
              <a:t>rd</a:t>
            </a:r>
            <a:r>
              <a:rPr lang="en-AU" sz="1200" dirty="0">
                <a:solidFill>
                  <a:srgbClr val="000000"/>
                </a:solidFill>
              </a:rPr>
              <a:t> </a:t>
            </a:r>
            <a:r>
              <a:rPr lang="en-AU" sz="1200" dirty="0" err="1">
                <a:solidFill>
                  <a:srgbClr val="000000"/>
                </a:solidFill>
              </a:rPr>
              <a:t>edn</a:t>
            </a:r>
            <a:r>
              <a:rPr lang="en-AU" sz="1200" dirty="0">
                <a:solidFill>
                  <a:srgbClr val="000000"/>
                </a:solidFill>
              </a:rPr>
              <a:t>)’ (Ed. AJ Martyn Yenson et al.) (Australian Network for Plant Conservation: Australia)</a:t>
            </a:r>
          </a:p>
          <a:p>
            <a:endParaRPr lang="en-AU" sz="1200" dirty="0">
              <a:solidFill>
                <a:srgbClr val="000000"/>
              </a:solidFill>
            </a:endParaRPr>
          </a:p>
          <a:p>
            <a:r>
              <a:rPr lang="en-AU" sz="1200" dirty="0">
                <a:solidFill>
                  <a:srgbClr val="000000"/>
                </a:solidFill>
              </a:rPr>
              <a:t>Figure: Craig </a:t>
            </a:r>
            <a:r>
              <a:rPr lang="en-AU" sz="1200" dirty="0" err="1">
                <a:solidFill>
                  <a:srgbClr val="000000"/>
                </a:solidFill>
              </a:rPr>
              <a:t>Miskell</a:t>
            </a:r>
            <a:r>
              <a:rPr lang="en-AU" sz="1200" dirty="0">
                <a:solidFill>
                  <a:srgbClr val="000000"/>
                </a:solidFill>
              </a:rPr>
              <a:t>, CAM Graphics.</a:t>
            </a:r>
            <a:endParaRPr lang="en-AU" sz="1200" dirty="0"/>
          </a:p>
        </p:txBody>
      </p:sp>
      <p:sp>
        <p:nvSpPr>
          <p:cNvPr id="7" name="TextBox 6">
            <a:extLst>
              <a:ext uri="{FF2B5EF4-FFF2-40B4-BE49-F238E27FC236}">
                <a16:creationId xmlns:a16="http://schemas.microsoft.com/office/drawing/2014/main" id="{7FA1BFB9-0ACA-4358-A1CC-7F79236A2D1B}"/>
              </a:ext>
            </a:extLst>
          </p:cNvPr>
          <p:cNvSpPr txBox="1"/>
          <p:nvPr/>
        </p:nvSpPr>
        <p:spPr>
          <a:xfrm>
            <a:off x="1825945" y="496541"/>
            <a:ext cx="9654252" cy="830997"/>
          </a:xfrm>
          <a:prstGeom prst="rect">
            <a:avLst/>
          </a:prstGeom>
          <a:noFill/>
        </p:spPr>
        <p:txBody>
          <a:bodyPr wrap="square">
            <a:spAutoFit/>
          </a:bodyPr>
          <a:lstStyle/>
          <a:p>
            <a:r>
              <a:rPr lang="en-AU" sz="2400" b="0" i="0" u="none" strike="noStrike" baseline="0" dirty="0">
                <a:solidFill>
                  <a:srgbClr val="000000"/>
                </a:solidFill>
              </a:rPr>
              <a:t>Links between various types of ex situ collections, and their role in supporting in situ ecological restoration approaches</a:t>
            </a:r>
            <a:endParaRPr lang="en-AU" sz="2400" dirty="0"/>
          </a:p>
        </p:txBody>
      </p:sp>
    </p:spTree>
    <p:extLst>
      <p:ext uri="{BB962C8B-B14F-4D97-AF65-F5344CB8AC3E}">
        <p14:creationId xmlns:p14="http://schemas.microsoft.com/office/powerpoint/2010/main" val="18165504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graphical user interface&#10;&#10;Description automatically generated">
            <a:extLst>
              <a:ext uri="{FF2B5EF4-FFF2-40B4-BE49-F238E27FC236}">
                <a16:creationId xmlns:a16="http://schemas.microsoft.com/office/drawing/2014/main" id="{C4707AFE-E505-489F-BAD6-EEF50239EFE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9"/>
          <a:stretch/>
        </p:blipFill>
        <p:spPr>
          <a:xfrm>
            <a:off x="-1504" y="0"/>
            <a:ext cx="12191980" cy="6856718"/>
          </a:xfrm>
          <a:prstGeom prst="rect">
            <a:avLst/>
          </a:prstGeom>
        </p:spPr>
      </p:pic>
      <p:sp>
        <p:nvSpPr>
          <p:cNvPr id="7" name="TextBox 6">
            <a:extLst>
              <a:ext uri="{FF2B5EF4-FFF2-40B4-BE49-F238E27FC236}">
                <a16:creationId xmlns:a16="http://schemas.microsoft.com/office/drawing/2014/main" id="{E3496FC2-A8B0-4A59-9EB9-D44E5C19E11B}"/>
              </a:ext>
            </a:extLst>
          </p:cNvPr>
          <p:cNvSpPr txBox="1"/>
          <p:nvPr/>
        </p:nvSpPr>
        <p:spPr>
          <a:xfrm>
            <a:off x="4201698" y="764177"/>
            <a:ext cx="7407208" cy="1200329"/>
          </a:xfrm>
          <a:prstGeom prst="rect">
            <a:avLst/>
          </a:prstGeom>
          <a:noFill/>
        </p:spPr>
        <p:txBody>
          <a:bodyPr wrap="square" rtlCol="0">
            <a:spAutoFit/>
          </a:bodyPr>
          <a:lstStyle/>
          <a:p>
            <a:r>
              <a:rPr lang="en-AU" sz="2400" dirty="0"/>
              <a:t>Offord CA, Makinson RO, Guja L, Auld TD (2021) Chapter 2 </a:t>
            </a:r>
          </a:p>
          <a:p>
            <a:r>
              <a:rPr lang="en-AU" sz="2400" dirty="0"/>
              <a:t>Options, major considerations and preparation for plant germplasm conservation.</a:t>
            </a:r>
          </a:p>
        </p:txBody>
      </p:sp>
      <p:pic>
        <p:nvPicPr>
          <p:cNvPr id="3" name="Picture 2" descr="Diagram&#10;&#10;Description automatically generated">
            <a:extLst>
              <a:ext uri="{FF2B5EF4-FFF2-40B4-BE49-F238E27FC236}">
                <a16:creationId xmlns:a16="http://schemas.microsoft.com/office/drawing/2014/main" id="{DD13CF6F-00D3-42DA-A5FC-E26D884B2C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490" y="1276804"/>
            <a:ext cx="3178731" cy="4744585"/>
          </a:xfrm>
          <a:prstGeom prst="rect">
            <a:avLst/>
          </a:prstGeom>
        </p:spPr>
      </p:pic>
      <p:sp>
        <p:nvSpPr>
          <p:cNvPr id="4" name="TextBox 3">
            <a:extLst>
              <a:ext uri="{FF2B5EF4-FFF2-40B4-BE49-F238E27FC236}">
                <a16:creationId xmlns:a16="http://schemas.microsoft.com/office/drawing/2014/main" id="{F103B308-8A78-481E-A3A9-AA03F06EA72B}"/>
              </a:ext>
            </a:extLst>
          </p:cNvPr>
          <p:cNvSpPr txBox="1"/>
          <p:nvPr/>
        </p:nvSpPr>
        <p:spPr>
          <a:xfrm>
            <a:off x="4572000" y="2725033"/>
            <a:ext cx="6141425" cy="2308324"/>
          </a:xfrm>
          <a:prstGeom prst="rect">
            <a:avLst/>
          </a:prstGeom>
          <a:noFill/>
        </p:spPr>
        <p:txBody>
          <a:bodyPr wrap="none" rtlCol="0">
            <a:spAutoFit/>
          </a:bodyPr>
          <a:lstStyle/>
          <a:p>
            <a:r>
              <a:rPr lang="en-AU" dirty="0"/>
              <a:t>Throughout the Guidelines, boxes indicate key concepts, e.g.,</a:t>
            </a:r>
          </a:p>
          <a:p>
            <a:endParaRPr lang="en-AU" dirty="0"/>
          </a:p>
          <a:p>
            <a:r>
              <a:rPr lang="en-AU" dirty="0"/>
              <a:t>Box 2.1 Decision flowchart for ex situ conservation</a:t>
            </a:r>
          </a:p>
          <a:p>
            <a:endParaRPr lang="en-AU" dirty="0"/>
          </a:p>
          <a:p>
            <a:r>
              <a:rPr lang="en-AU" dirty="0"/>
              <a:t>Box 2.2 Deciding where to collect germplasm</a:t>
            </a:r>
          </a:p>
          <a:p>
            <a:endParaRPr lang="en-AU" dirty="0"/>
          </a:p>
          <a:p>
            <a:r>
              <a:rPr lang="en-AU" dirty="0"/>
              <a:t>Box 2.3 Obtaining permission to collect, hold, utilise germplasm</a:t>
            </a:r>
          </a:p>
          <a:p>
            <a:endParaRPr lang="en-AU" dirty="0"/>
          </a:p>
        </p:txBody>
      </p:sp>
    </p:spTree>
    <p:extLst>
      <p:ext uri="{BB962C8B-B14F-4D97-AF65-F5344CB8AC3E}">
        <p14:creationId xmlns:p14="http://schemas.microsoft.com/office/powerpoint/2010/main" val="1276690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graphical user interface&#10;&#10;Description automatically generated">
            <a:extLst>
              <a:ext uri="{FF2B5EF4-FFF2-40B4-BE49-F238E27FC236}">
                <a16:creationId xmlns:a16="http://schemas.microsoft.com/office/drawing/2014/main" id="{C4707AFE-E505-489F-BAD6-EEF50239EFE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pic>
        <p:nvPicPr>
          <p:cNvPr id="4" name="Picture 3" descr="Table&#10;&#10;Description automatically generated">
            <a:extLst>
              <a:ext uri="{FF2B5EF4-FFF2-40B4-BE49-F238E27FC236}">
                <a16:creationId xmlns:a16="http://schemas.microsoft.com/office/drawing/2014/main" id="{A521C517-5D14-4F6B-81C5-BD4E5A8110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3700" y="273326"/>
            <a:ext cx="5134320" cy="6311348"/>
          </a:xfrm>
          <a:prstGeom prst="rect">
            <a:avLst/>
          </a:prstGeom>
        </p:spPr>
      </p:pic>
      <p:sp>
        <p:nvSpPr>
          <p:cNvPr id="3" name="Rectangle 2">
            <a:extLst>
              <a:ext uri="{FF2B5EF4-FFF2-40B4-BE49-F238E27FC236}">
                <a16:creationId xmlns:a16="http://schemas.microsoft.com/office/drawing/2014/main" id="{2443B6E4-9E8D-4CC4-8C05-7C5C60A0E63D}"/>
              </a:ext>
            </a:extLst>
          </p:cNvPr>
          <p:cNvSpPr/>
          <p:nvPr/>
        </p:nvSpPr>
        <p:spPr>
          <a:xfrm>
            <a:off x="8052352" y="1278978"/>
            <a:ext cx="3188804" cy="1754326"/>
          </a:xfrm>
          <a:prstGeom prst="rect">
            <a:avLst/>
          </a:prstGeom>
        </p:spPr>
        <p:txBody>
          <a:bodyPr wrap="square">
            <a:spAutoFit/>
          </a:bodyPr>
          <a:lstStyle/>
          <a:p>
            <a:r>
              <a:rPr lang="en-AU" dirty="0">
                <a:solidFill>
                  <a:srgbClr val="000000"/>
                </a:solidFill>
              </a:rPr>
              <a:t>Table 2.1: The major ex situ conservation options available in Australia and their relative advantages and disadvantages. </a:t>
            </a:r>
          </a:p>
          <a:p>
            <a:endParaRPr lang="en-AU" dirty="0">
              <a:solidFill>
                <a:srgbClr val="000000"/>
              </a:solidFill>
            </a:endParaRPr>
          </a:p>
          <a:p>
            <a:r>
              <a:rPr lang="en-AU" sz="1400" dirty="0">
                <a:solidFill>
                  <a:srgbClr val="000000"/>
                </a:solidFill>
              </a:rPr>
              <a:t>Icons: CAM Graphics. </a:t>
            </a:r>
            <a:endParaRPr lang="en-AU" sz="1400" dirty="0"/>
          </a:p>
        </p:txBody>
      </p:sp>
    </p:spTree>
    <p:extLst>
      <p:ext uri="{BB962C8B-B14F-4D97-AF65-F5344CB8AC3E}">
        <p14:creationId xmlns:p14="http://schemas.microsoft.com/office/powerpoint/2010/main" val="1702663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graphical user interface&#10;&#10;Description automatically generated">
            <a:extLst>
              <a:ext uri="{FF2B5EF4-FFF2-40B4-BE49-F238E27FC236}">
                <a16:creationId xmlns:a16="http://schemas.microsoft.com/office/drawing/2014/main" id="{C4707AFE-E505-489F-BAD6-EEF50239EFE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0C565C14-52E3-464D-87F1-9D2115B24123}"/>
              </a:ext>
            </a:extLst>
          </p:cNvPr>
          <p:cNvSpPr txBox="1"/>
          <p:nvPr/>
        </p:nvSpPr>
        <p:spPr>
          <a:xfrm>
            <a:off x="600892" y="1333132"/>
            <a:ext cx="10541726" cy="4893647"/>
          </a:xfrm>
          <a:prstGeom prst="rect">
            <a:avLst/>
          </a:prstGeom>
          <a:noFill/>
        </p:spPr>
        <p:txBody>
          <a:bodyPr wrap="square" rtlCol="0">
            <a:spAutoFit/>
          </a:bodyPr>
          <a:lstStyle/>
          <a:p>
            <a:r>
              <a:rPr lang="en-AU" b="0" i="0" dirty="0">
                <a:effectLst/>
              </a:rPr>
              <a:t>Chapter 1: Introduction.</a:t>
            </a:r>
            <a:br>
              <a:rPr lang="en-AU" dirty="0"/>
            </a:br>
            <a:r>
              <a:rPr lang="en-AU" b="0" i="0" dirty="0">
                <a:effectLst/>
              </a:rPr>
              <a:t>Chapter 2: Options, major considerations and preparation for plant germplasm conservation.</a:t>
            </a:r>
            <a:br>
              <a:rPr lang="en-AU" dirty="0"/>
            </a:br>
            <a:r>
              <a:rPr lang="en-AU" dirty="0"/>
              <a:t>*</a:t>
            </a:r>
            <a:r>
              <a:rPr lang="en-AU" b="0" i="0" dirty="0">
                <a:effectLst/>
              </a:rPr>
              <a:t>Chapter 3: Genetic guidelines for acquiring and maintaining collections for </a:t>
            </a:r>
            <a:r>
              <a:rPr lang="en-AU" b="0" i="1" dirty="0">
                <a:effectLst/>
              </a:rPr>
              <a:t>ex situ</a:t>
            </a:r>
            <a:r>
              <a:rPr lang="en-AU" b="0" i="0" dirty="0">
                <a:effectLst/>
              </a:rPr>
              <a:t> conservation.</a:t>
            </a:r>
            <a:br>
              <a:rPr lang="en-AU" dirty="0"/>
            </a:br>
            <a:r>
              <a:rPr lang="en-AU" b="0" i="0" dirty="0">
                <a:effectLst/>
              </a:rPr>
              <a:t>Chapter 4: Seed and vegetative material collection.</a:t>
            </a:r>
            <a:br>
              <a:rPr lang="en-AU" dirty="0"/>
            </a:br>
            <a:r>
              <a:rPr lang="en-AU" b="0" i="0" dirty="0">
                <a:effectLst/>
              </a:rPr>
              <a:t>Chapter 5: Seed banking: orthodox seeds.</a:t>
            </a:r>
            <a:br>
              <a:rPr lang="en-AU" dirty="0"/>
            </a:br>
            <a:r>
              <a:rPr lang="en-AU" dirty="0"/>
              <a:t>*</a:t>
            </a:r>
            <a:r>
              <a:rPr lang="en-AU" b="0" i="0" dirty="0">
                <a:effectLst/>
              </a:rPr>
              <a:t>Chapter 6: Identifying and conserving non-orthodox seeds.</a:t>
            </a:r>
            <a:br>
              <a:rPr lang="en-AU" dirty="0"/>
            </a:br>
            <a:r>
              <a:rPr lang="en-AU" b="0" i="0" dirty="0">
                <a:effectLst/>
              </a:rPr>
              <a:t>Chapter 7: Seed germination and dormancy.</a:t>
            </a:r>
            <a:br>
              <a:rPr lang="en-AU" dirty="0"/>
            </a:br>
            <a:r>
              <a:rPr lang="en-AU" dirty="0"/>
              <a:t>*</a:t>
            </a:r>
            <a:r>
              <a:rPr lang="en-AU" b="0" i="0" dirty="0">
                <a:effectLst/>
              </a:rPr>
              <a:t>Chapter 8: The role of the plant nursery in </a:t>
            </a:r>
            <a:r>
              <a:rPr lang="en-AU" b="0" i="1" dirty="0">
                <a:effectLst/>
              </a:rPr>
              <a:t>ex situ</a:t>
            </a:r>
            <a:r>
              <a:rPr lang="en-AU" b="0" i="0" dirty="0">
                <a:effectLst/>
              </a:rPr>
              <a:t> conservation.</a:t>
            </a:r>
            <a:br>
              <a:rPr lang="en-AU" dirty="0"/>
            </a:br>
            <a:r>
              <a:rPr lang="en-AU" b="0" i="0" dirty="0">
                <a:effectLst/>
              </a:rPr>
              <a:t>Chapter 9: Tissue Culture.</a:t>
            </a:r>
            <a:br>
              <a:rPr lang="en-AU" dirty="0"/>
            </a:br>
            <a:r>
              <a:rPr lang="en-AU" b="0" i="0" dirty="0">
                <a:effectLst/>
              </a:rPr>
              <a:t>Chapter 10: Cryopreservation.</a:t>
            </a:r>
            <a:br>
              <a:rPr lang="en-AU" dirty="0"/>
            </a:br>
            <a:r>
              <a:rPr lang="en-AU" b="0" i="0" dirty="0">
                <a:effectLst/>
              </a:rPr>
              <a:t>Chapter 11: Living Plant Collections.</a:t>
            </a:r>
            <a:br>
              <a:rPr lang="en-AU" dirty="0"/>
            </a:br>
            <a:r>
              <a:rPr lang="en-AU" dirty="0"/>
              <a:t>*</a:t>
            </a:r>
            <a:r>
              <a:rPr lang="en-AU" b="0" i="0" dirty="0">
                <a:effectLst/>
              </a:rPr>
              <a:t>Chapter 12: Isolation, propagation and storage of orchid mycorrhiza and legume rhizobia.</a:t>
            </a:r>
            <a:br>
              <a:rPr lang="en-AU" dirty="0"/>
            </a:br>
            <a:r>
              <a:rPr lang="en-AU" dirty="0"/>
              <a:t>*</a:t>
            </a:r>
            <a:r>
              <a:rPr lang="en-AU" b="0" i="0" dirty="0">
                <a:effectLst/>
              </a:rPr>
              <a:t>Chapter 13: Special collections and under-represented taxa in Australasian </a:t>
            </a:r>
            <a:r>
              <a:rPr lang="en-AU" b="0" i="1" dirty="0">
                <a:effectLst/>
              </a:rPr>
              <a:t>ex situ</a:t>
            </a:r>
            <a:r>
              <a:rPr lang="en-AU" b="0" i="0" dirty="0">
                <a:effectLst/>
              </a:rPr>
              <a:t> conservation programs.</a:t>
            </a:r>
            <a:br>
              <a:rPr lang="en-AU" dirty="0"/>
            </a:br>
            <a:r>
              <a:rPr lang="en-AU" dirty="0"/>
              <a:t>*</a:t>
            </a:r>
            <a:r>
              <a:rPr lang="en-AU" b="0" i="0" dirty="0">
                <a:effectLst/>
              </a:rPr>
              <a:t>Chapter 14: Risk management and preparing for crises.</a:t>
            </a:r>
            <a:br>
              <a:rPr lang="en-AU" dirty="0"/>
            </a:br>
            <a:r>
              <a:rPr lang="en-AU" dirty="0"/>
              <a:t>*</a:t>
            </a:r>
            <a:r>
              <a:rPr lang="en-AU" b="0" i="0" dirty="0">
                <a:effectLst/>
              </a:rPr>
              <a:t>Chapter 15: Maintenance, utilisation and information storage.</a:t>
            </a:r>
            <a:endParaRPr lang="en-AU" dirty="0"/>
          </a:p>
          <a:p>
            <a:endParaRPr lang="en-AU" sz="1400" dirty="0"/>
          </a:p>
          <a:p>
            <a:endParaRPr lang="en-AU" sz="1400" dirty="0"/>
          </a:p>
          <a:p>
            <a:r>
              <a:rPr lang="en-AU" sz="1400" dirty="0"/>
              <a:t>* Indicates new to this edition</a:t>
            </a:r>
          </a:p>
        </p:txBody>
      </p:sp>
      <p:sp>
        <p:nvSpPr>
          <p:cNvPr id="7" name="TextBox 6">
            <a:extLst>
              <a:ext uri="{FF2B5EF4-FFF2-40B4-BE49-F238E27FC236}">
                <a16:creationId xmlns:a16="http://schemas.microsoft.com/office/drawing/2014/main" id="{E3496FC2-A8B0-4A59-9EB9-D44E5C19E11B}"/>
              </a:ext>
            </a:extLst>
          </p:cNvPr>
          <p:cNvSpPr txBox="1"/>
          <p:nvPr/>
        </p:nvSpPr>
        <p:spPr>
          <a:xfrm>
            <a:off x="2035750" y="713448"/>
            <a:ext cx="6512888" cy="461665"/>
          </a:xfrm>
          <a:prstGeom prst="rect">
            <a:avLst/>
          </a:prstGeom>
          <a:noFill/>
        </p:spPr>
        <p:txBody>
          <a:bodyPr wrap="square" rtlCol="0">
            <a:spAutoFit/>
          </a:bodyPr>
          <a:lstStyle/>
          <a:p>
            <a:r>
              <a:rPr lang="en-AU" sz="2400" dirty="0"/>
              <a:t>Chapter overview</a:t>
            </a:r>
          </a:p>
        </p:txBody>
      </p:sp>
    </p:spTree>
    <p:extLst>
      <p:ext uri="{BB962C8B-B14F-4D97-AF65-F5344CB8AC3E}">
        <p14:creationId xmlns:p14="http://schemas.microsoft.com/office/powerpoint/2010/main" val="3085021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0F129D-BA88-4038-BB51-35AC9E654D30}"/>
              </a:ext>
            </a:extLst>
          </p:cNvPr>
          <p:cNvSpPr txBox="1"/>
          <p:nvPr/>
        </p:nvSpPr>
        <p:spPr>
          <a:xfrm>
            <a:off x="231797" y="186674"/>
            <a:ext cx="7157945" cy="837056"/>
          </a:xfrm>
          <a:prstGeom prst="rect">
            <a:avLst/>
          </a:prstGeom>
          <a:noFill/>
        </p:spPr>
        <p:txBody>
          <a:bodyPr wrap="square" rtlCol="0">
            <a:spAutoFit/>
          </a:bodyPr>
          <a:lstStyle/>
          <a:p>
            <a:pPr algn="ctr"/>
            <a:r>
              <a:rPr lang="en-AU" sz="2400" dirty="0"/>
              <a:t>Access the Germplasm Guidelines, videos and webinars using QR code or website</a:t>
            </a:r>
          </a:p>
        </p:txBody>
      </p:sp>
      <p:pic>
        <p:nvPicPr>
          <p:cNvPr id="4" name="Picture 3" descr="Text&#10;&#10;Description automatically generated with medium confidence">
            <a:extLst>
              <a:ext uri="{FF2B5EF4-FFF2-40B4-BE49-F238E27FC236}">
                <a16:creationId xmlns:a16="http://schemas.microsoft.com/office/drawing/2014/main" id="{57B5A344-42C9-4309-B80E-445367CF14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024" y="1151849"/>
            <a:ext cx="6557801" cy="3431916"/>
          </a:xfrm>
          <a:prstGeom prst="rect">
            <a:avLst/>
          </a:prstGeom>
        </p:spPr>
      </p:pic>
      <p:pic>
        <p:nvPicPr>
          <p:cNvPr id="8" name="Picture 7" descr="A picture containing text, fruit&#10;&#10;Description automatically generated">
            <a:extLst>
              <a:ext uri="{FF2B5EF4-FFF2-40B4-BE49-F238E27FC236}">
                <a16:creationId xmlns:a16="http://schemas.microsoft.com/office/drawing/2014/main" id="{3015A25B-9757-4D16-95C6-73BF52F1DC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834128"/>
            <a:ext cx="6096000" cy="2023872"/>
          </a:xfrm>
          <a:prstGeom prst="rect">
            <a:avLst/>
          </a:prstGeom>
        </p:spPr>
      </p:pic>
      <p:sp>
        <p:nvSpPr>
          <p:cNvPr id="3" name="TextBox 2">
            <a:extLst>
              <a:ext uri="{FF2B5EF4-FFF2-40B4-BE49-F238E27FC236}">
                <a16:creationId xmlns:a16="http://schemas.microsoft.com/office/drawing/2014/main" id="{D0AE21F3-32B7-4036-B0C6-F2CC6EA3D6F1}"/>
              </a:ext>
            </a:extLst>
          </p:cNvPr>
          <p:cNvSpPr txBox="1"/>
          <p:nvPr/>
        </p:nvSpPr>
        <p:spPr>
          <a:xfrm>
            <a:off x="9427265" y="3861352"/>
            <a:ext cx="2599083" cy="923330"/>
          </a:xfrm>
          <a:prstGeom prst="rect">
            <a:avLst/>
          </a:prstGeom>
          <a:noFill/>
        </p:spPr>
        <p:txBody>
          <a:bodyPr wrap="square" rtlCol="0">
            <a:spAutoFit/>
          </a:bodyPr>
          <a:lstStyle/>
          <a:p>
            <a:r>
              <a:rPr lang="en-AU" dirty="0"/>
              <a:t>https://www.anpc.asn.au/germplasm-guidelines-review/</a:t>
            </a:r>
          </a:p>
        </p:txBody>
      </p:sp>
    </p:spTree>
    <p:extLst>
      <p:ext uri="{BB962C8B-B14F-4D97-AF65-F5344CB8AC3E}">
        <p14:creationId xmlns:p14="http://schemas.microsoft.com/office/powerpoint/2010/main" val="10047423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losing slide option 2">
  <a:themeElements>
    <a:clrScheme name="Custom 1">
      <a:dk1>
        <a:sysClr val="windowText" lastClr="000000"/>
      </a:dk1>
      <a:lt1>
        <a:sysClr val="window" lastClr="FFFFFF"/>
      </a:lt1>
      <a:dk2>
        <a:srgbClr val="902C34"/>
      </a:dk2>
      <a:lt2>
        <a:srgbClr val="B05F7F"/>
      </a:lt2>
      <a:accent1>
        <a:srgbClr val="902C34"/>
      </a:accent1>
      <a:accent2>
        <a:srgbClr val="B05F7F"/>
      </a:accent2>
      <a:accent3>
        <a:srgbClr val="FFFFFF"/>
      </a:accent3>
      <a:accent4>
        <a:srgbClr val="000000"/>
      </a:accent4>
      <a:accent5>
        <a:srgbClr val="902C34"/>
      </a:accent5>
      <a:accent6>
        <a:srgbClr val="B05F7F"/>
      </a:accent6>
      <a:hlink>
        <a:srgbClr val="000000"/>
      </a:hlink>
      <a:folHlink>
        <a:srgbClr val="FFFF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GG3 slides 030822" id="{BA5BAFD3-A511-4463-AB8B-29F6C74A52AB}" vid="{E99C4E5C-FECD-4BC5-8821-83CA5065B9E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1090</TotalTime>
  <Words>2687</Words>
  <Application>Microsoft Office PowerPoint</Application>
  <PresentationFormat>Widescreen</PresentationFormat>
  <Paragraphs>139</Paragraphs>
  <Slides>10</Slides>
  <Notes>10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vt:i4>
      </vt:variant>
    </vt:vector>
  </HeadingPairs>
  <TitlesOfParts>
    <vt:vector size="17" baseType="lpstr">
      <vt:lpstr>Arial</vt:lpstr>
      <vt:lpstr>Calibri</vt:lpstr>
      <vt:lpstr>Calibri Light</vt:lpstr>
      <vt:lpstr>Courier New</vt:lpstr>
      <vt:lpstr>Symbol</vt:lpstr>
      <vt:lpstr>Office Theme</vt:lpstr>
      <vt:lpstr>Closing slide option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Amelia Yenson</dc:creator>
  <cp:lastModifiedBy>Amelia Yenson</cp:lastModifiedBy>
  <cp:revision>309</cp:revision>
  <dcterms:created xsi:type="dcterms:W3CDTF">2021-09-10T02:30:57Z</dcterms:created>
  <dcterms:modified xsi:type="dcterms:W3CDTF">2022-09-20T00:58:08Z</dcterms:modified>
</cp:coreProperties>
</file>